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90" r:id="rId2"/>
    <p:sldId id="296" r:id="rId3"/>
    <p:sldId id="286" r:id="rId4"/>
    <p:sldId id="292" r:id="rId5"/>
    <p:sldId id="295" r:id="rId6"/>
    <p:sldId id="288" r:id="rId7"/>
    <p:sldId id="300" r:id="rId8"/>
    <p:sldId id="287" r:id="rId9"/>
    <p:sldId id="297" r:id="rId10"/>
  </p:sldIdLst>
  <p:sldSz cx="1080135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40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B301B821-A1FF-4177-AEE7-76D212191A09}" styleName="Средний стиль 1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1116" y="84"/>
      </p:cViewPr>
      <p:guideLst>
        <p:guide orient="horz" pos="2160"/>
        <p:guide pos="340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37DC7D-524A-4959-9ADA-1569EACE1740}" type="datetimeFigureOut">
              <a:rPr lang="ru-RU" smtClean="0"/>
              <a:pPr/>
              <a:t>26.07.2018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728663" y="685800"/>
            <a:ext cx="540067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B349EE-5ECA-420D-A110-BE9215151B0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98561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728663" y="685800"/>
            <a:ext cx="5400675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При расчете ВК КЗГ учитываются прямые</a:t>
            </a:r>
            <a:r>
              <a:rPr lang="ru-RU" baseline="0" dirty="0" smtClean="0"/>
              <a:t> расходы и накладные.</a:t>
            </a:r>
          </a:p>
          <a:p>
            <a:endParaRPr lang="ru-RU" baseline="0" dirty="0" smtClean="0"/>
          </a:p>
          <a:p>
            <a:r>
              <a:rPr lang="ru-RU" b="1" baseline="0" dirty="0" smtClean="0"/>
              <a:t>Прямые расходы </a:t>
            </a:r>
            <a:r>
              <a:rPr lang="ru-RU" baseline="0" dirty="0" smtClean="0"/>
              <a:t>представляют собой сумму расходов, направленных на диагностику и лечение больного непосредственно в отделении (</a:t>
            </a:r>
            <a:r>
              <a:rPr lang="ru-RU" baseline="0" dirty="0" err="1" smtClean="0"/>
              <a:t>консультации+лабораторные</a:t>
            </a:r>
            <a:r>
              <a:rPr lang="ru-RU" baseline="0" dirty="0" smtClean="0"/>
              <a:t> </a:t>
            </a:r>
            <a:r>
              <a:rPr lang="ru-RU" baseline="0" dirty="0" err="1" smtClean="0"/>
              <a:t>исследования+лучевая</a:t>
            </a:r>
            <a:r>
              <a:rPr lang="ru-RU" baseline="0" dirty="0" smtClean="0"/>
              <a:t> </a:t>
            </a:r>
            <a:r>
              <a:rPr lang="ru-RU" baseline="0" dirty="0" err="1" smtClean="0"/>
              <a:t>диагностика+ЛС+неинвазивные</a:t>
            </a:r>
            <a:r>
              <a:rPr lang="ru-RU" baseline="0" dirty="0" smtClean="0"/>
              <a:t> процедуры)</a:t>
            </a:r>
          </a:p>
          <a:p>
            <a:endParaRPr lang="ru-RU" b="1" baseline="0" dirty="0" smtClean="0"/>
          </a:p>
          <a:p>
            <a:r>
              <a:rPr lang="ru-RU" b="1" baseline="0" dirty="0" smtClean="0"/>
              <a:t>Накладные расходы</a:t>
            </a:r>
            <a:r>
              <a:rPr lang="ru-RU" baseline="0" dirty="0" smtClean="0"/>
              <a:t>, в отличие от общепринятой системы расчета на основе коэффициента накладных расходов к ФОТ или другим базам, определяются путем расчёта стоимости пребывания больного в отделении – койко-день, то есть расходы на обслуживание больного медицинской организации.</a:t>
            </a:r>
          </a:p>
          <a:p>
            <a:endParaRPr lang="ru-RU" baseline="0" dirty="0" smtClean="0"/>
          </a:p>
          <a:p>
            <a:r>
              <a:rPr lang="ru-RU" baseline="0" dirty="0" smtClean="0"/>
              <a:t>Койко-день калькулируется на основе методики </a:t>
            </a:r>
            <a:r>
              <a:rPr lang="ru-RU" b="0" baseline="0" dirty="0" smtClean="0"/>
              <a:t>ступенчатое отнесение затрат или </a:t>
            </a:r>
            <a:r>
              <a:rPr lang="en-US" b="0" dirty="0" smtClean="0"/>
              <a:t>step-down costing method  of cost allocation</a:t>
            </a:r>
            <a:r>
              <a:rPr lang="ru-RU" baseline="0" dirty="0" smtClean="0"/>
              <a:t>, разработанной совместно с международными консультантами</a:t>
            </a:r>
            <a:r>
              <a:rPr lang="en-US" baseline="0" dirty="0" smtClean="0"/>
              <a:t> Oxford Policy Management.</a:t>
            </a:r>
            <a:endParaRPr lang="ru-RU" b="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EE1C1F-F5AE-4CA7-A0FF-8145A8C7BCF5}" type="slidenum">
              <a:rPr lang="ru-RU" smtClean="0"/>
              <a:pPr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5392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10101" y="2130426"/>
            <a:ext cx="9181148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620203" y="3886200"/>
            <a:ext cx="7560945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6A928-4BFA-4B75-A0EE-FB2FC57B9B93}" type="datetimeFigureOut">
              <a:rPr lang="ru-RU" smtClean="0"/>
              <a:pPr/>
              <a:t>26.07.2018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8F158E-76E0-4758-A3A6-5B1E0277C6D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37012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6A928-4BFA-4B75-A0EE-FB2FC57B9B93}" type="datetimeFigureOut">
              <a:rPr lang="ru-RU" smtClean="0"/>
              <a:pPr/>
              <a:t>26.07.2018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8F158E-76E0-4758-A3A6-5B1E0277C6D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379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830979" y="274639"/>
            <a:ext cx="2430304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40067" y="274639"/>
            <a:ext cx="7110889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6A928-4BFA-4B75-A0EE-FB2FC57B9B93}" type="datetimeFigureOut">
              <a:rPr lang="ru-RU" smtClean="0"/>
              <a:pPr/>
              <a:t>26.07.2018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8F158E-76E0-4758-A3A6-5B1E0277C6D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15637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6A928-4BFA-4B75-A0EE-FB2FC57B9B93}" type="datetimeFigureOut">
              <a:rPr lang="ru-RU" smtClean="0"/>
              <a:pPr/>
              <a:t>26.07.2018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8F158E-76E0-4758-A3A6-5B1E0277C6D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61227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53232" y="4406901"/>
            <a:ext cx="9181148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53232" y="2906713"/>
            <a:ext cx="9181148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6A928-4BFA-4B75-A0EE-FB2FC57B9B93}" type="datetimeFigureOut">
              <a:rPr lang="ru-RU" smtClean="0"/>
              <a:pPr/>
              <a:t>26.07.2018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8F158E-76E0-4758-A3A6-5B1E0277C6D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13021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540068" y="1600201"/>
            <a:ext cx="4770596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490686" y="1600201"/>
            <a:ext cx="4770596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6A928-4BFA-4B75-A0EE-FB2FC57B9B93}" type="datetimeFigureOut">
              <a:rPr lang="ru-RU" smtClean="0"/>
              <a:pPr/>
              <a:t>26.07.2018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8F158E-76E0-4758-A3A6-5B1E0277C6D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058288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40068" y="1535113"/>
            <a:ext cx="4772472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40068" y="2174875"/>
            <a:ext cx="477247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486936" y="1535113"/>
            <a:ext cx="477434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5486936" y="2174875"/>
            <a:ext cx="477434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6A928-4BFA-4B75-A0EE-FB2FC57B9B93}" type="datetimeFigureOut">
              <a:rPr lang="ru-RU" smtClean="0"/>
              <a:pPr/>
              <a:t>26.07.2018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8F158E-76E0-4758-A3A6-5B1E0277C6D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28721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6A928-4BFA-4B75-A0EE-FB2FC57B9B93}" type="datetimeFigureOut">
              <a:rPr lang="ru-RU" smtClean="0"/>
              <a:pPr/>
              <a:t>26.07.2018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8F158E-76E0-4758-A3A6-5B1E0277C6D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72183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6A928-4BFA-4B75-A0EE-FB2FC57B9B93}" type="datetimeFigureOut">
              <a:rPr lang="ru-RU" smtClean="0"/>
              <a:pPr/>
              <a:t>26.07.2018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8F158E-76E0-4758-A3A6-5B1E0277C6D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417359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0068" y="273050"/>
            <a:ext cx="3553570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223028" y="273051"/>
            <a:ext cx="6038255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40068" y="1435101"/>
            <a:ext cx="3553570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6A928-4BFA-4B75-A0EE-FB2FC57B9B93}" type="datetimeFigureOut">
              <a:rPr lang="ru-RU" smtClean="0"/>
              <a:pPr/>
              <a:t>26.07.2018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8F158E-76E0-4758-A3A6-5B1E0277C6D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54124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17140" y="4800600"/>
            <a:ext cx="648081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117140" y="612775"/>
            <a:ext cx="648081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117140" y="5367338"/>
            <a:ext cx="648081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6A928-4BFA-4B75-A0EE-FB2FC57B9B93}" type="datetimeFigureOut">
              <a:rPr lang="ru-RU" smtClean="0"/>
              <a:pPr/>
              <a:t>26.07.2018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8F158E-76E0-4758-A3A6-5B1E0277C6D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51111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0068" y="274638"/>
            <a:ext cx="9721215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40068" y="1600201"/>
            <a:ext cx="9721215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540067" y="6356351"/>
            <a:ext cx="25203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06A928-4BFA-4B75-A0EE-FB2FC57B9B93}" type="datetimeFigureOut">
              <a:rPr lang="ru-RU" smtClean="0"/>
              <a:pPr/>
              <a:t>26.07.2018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690461" y="6356351"/>
            <a:ext cx="342042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7740968" y="6356351"/>
            <a:ext cx="25203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8F158E-76E0-4758-A3A6-5B1E0277C6D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28674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70784"/>
            <a:ext cx="1080135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altLang="ru-RU" b="1" i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РГП на ПХВ «Республиканский центр  развития </a:t>
            </a:r>
            <a:r>
              <a:rPr lang="ru-RU" altLang="ru-RU" b="1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здравоохранения»</a:t>
            </a:r>
            <a:r>
              <a:rPr lang="en-US" altLang="ru-RU" b="1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en-US" altLang="ru-RU" b="1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altLang="ru-RU" b="1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Министерства </a:t>
            </a:r>
            <a:r>
              <a:rPr lang="ru-RU" altLang="ru-RU" b="1" i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здравоохранения </a:t>
            </a:r>
            <a:r>
              <a:rPr lang="ru-RU" altLang="ru-RU" b="1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Республики </a:t>
            </a:r>
            <a:r>
              <a:rPr lang="ru-RU" altLang="ru-RU" b="1" i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Казахстан</a:t>
            </a:r>
            <a:endParaRPr lang="ru-RU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Рисунок 6" descr="LOGORCRZ1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0155" y="1362510"/>
            <a:ext cx="2088232" cy="18184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Прямоугольник 3"/>
          <p:cNvSpPr/>
          <p:nvPr/>
        </p:nvSpPr>
        <p:spPr>
          <a:xfrm>
            <a:off x="0" y="3489908"/>
            <a:ext cx="1080135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О проведении пилотного проекта по сбору данных о фактических расходах на пролеченный случай </a:t>
            </a:r>
            <a:r>
              <a:rPr lang="ru-RU" sz="2400" b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 инфекционному профилю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" y="6495802"/>
            <a:ext cx="108013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Астана, 2018 год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098" name="Picture 2" descr="Logo black_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73022" y="1567735"/>
            <a:ext cx="2384455" cy="14079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43532" y="1492036"/>
            <a:ext cx="1714286" cy="16888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8472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85701" y="857232"/>
            <a:ext cx="10471558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Государственная программа развития 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здравоохранения Республики </a:t>
            </a:r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Казахстан «</a:t>
            </a:r>
            <a:r>
              <a:rPr lang="ru-RU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Денсаулы</a:t>
            </a:r>
            <a:r>
              <a:rPr lang="kk-KZ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қ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на 2016 – 2019 </a:t>
            </a:r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годы</a:t>
            </a:r>
          </a:p>
          <a:p>
            <a:pPr algn="just"/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Программная цель: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354013" algn="just"/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Внедрение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новой политики по охране здоровья общества на основе интегрированного подхода к профилактике и управлению болезнями. Достижение </a:t>
            </a: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целей по заболеваемости инфекционными заболеваниями будут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измеряться следующим </a:t>
            </a: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целевыми индикаторами:</a:t>
            </a:r>
          </a:p>
          <a:p>
            <a:pPr indent="354013" algn="just"/>
            <a:endParaRPr lang="ru-RU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354013" algn="just"/>
            <a:endParaRPr lang="ru-RU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dirty="0" smtClean="0"/>
          </a:p>
          <a:p>
            <a:pPr algn="just"/>
            <a:endParaRPr lang="ru-RU" dirty="0"/>
          </a:p>
          <a:p>
            <a:pPr algn="just"/>
            <a:endParaRPr lang="ru-RU" dirty="0" smtClean="0"/>
          </a:p>
          <a:p>
            <a:pPr indent="354013" algn="just"/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Одной из основных направлений для реализации Программы является с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овершенствование системы здравоохранения на основе внедрения солидарности и повышения ее финансовой </a:t>
            </a:r>
            <a:r>
              <a:rPr lang="tr-TR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устойчивости</a:t>
            </a: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 том числе путем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овершенствование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тарифной </a:t>
            </a: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политики.</a:t>
            </a:r>
            <a:endParaRPr lang="ru-RU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Поэтапно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основе информатизации учета расходов и внедрения электронных историй болезней будет внедрена система мониторинга затрат</a:t>
            </a:r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медицинских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организациях. Это позволит значительно повысить прозрачность и эффективность тарифной политики на основе фактических затрат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8806897"/>
              </p:ext>
            </p:extLst>
          </p:nvPr>
        </p:nvGraphicFramePr>
        <p:xfrm>
          <a:off x="293751" y="2636912"/>
          <a:ext cx="10255458" cy="1097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1066"/>
                <a:gridCol w="3395524"/>
                <a:gridCol w="872395"/>
                <a:gridCol w="838341"/>
                <a:gridCol w="762128"/>
                <a:gridCol w="1066980"/>
                <a:gridCol w="1143192"/>
                <a:gridCol w="867138"/>
                <a:gridCol w="928694"/>
              </a:tblGrid>
              <a:tr h="160784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200" b="1" kern="12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№</a:t>
                      </a:r>
                      <a:endParaRPr lang="ru-RU" sz="1200" b="1" kern="12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200" b="1" kern="12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Показатели результатов</a:t>
                      </a:r>
                      <a:endParaRPr lang="ru-RU" sz="1200" b="1" kern="12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200" b="1" kern="12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Ед. изм.</a:t>
                      </a:r>
                      <a:endParaRPr lang="ru-RU" sz="1200" b="1" kern="12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2014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(факт)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2015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(оценка)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2016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2017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2018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2019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Удержание показателя заболеваемости инфекционными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и паразитарными заболеваниями на уровне не более 315,9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100 000 нас.</a:t>
                      </a:r>
                      <a:endParaRPr lang="ru-RU" sz="1400" dirty="0" smtClean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 panose="02020603050405020304" pitchFamily="18" charset="0"/>
                        <a:cs typeface="Times New Roman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 smtClean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 panose="02020603050405020304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295,6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315,9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315,9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315,9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315,9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315,9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504131" y="25473"/>
            <a:ext cx="9834615" cy="540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80000"/>
              </a:lnSpc>
              <a:buClr>
                <a:srgbClr val="C00000"/>
              </a:buClr>
            </a:pPr>
            <a:r>
              <a:rPr lang="ru-RU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Основание к проведению пилотного проекта</a:t>
            </a:r>
            <a:endParaRPr lang="ru-RU" sz="2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1340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472113" y="3357562"/>
            <a:ext cx="2494744" cy="2643206"/>
          </a:xfrm>
          <a:prstGeom prst="rect">
            <a:avLst/>
          </a:prstGeom>
          <a:noFill/>
          <a:ln w="28575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Пилотная версия портала ЭРСБ по сбору </a:t>
            </a:r>
            <a:r>
              <a:rPr lang="ru-RU" sz="1600" b="1" dirty="0" err="1" smtClean="0">
                <a:solidFill>
                  <a:schemeClr val="tx1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клинико</a:t>
            </a:r>
            <a:r>
              <a:rPr lang="ru-RU" sz="1600" b="1" dirty="0" smtClean="0">
                <a:solidFill>
                  <a:schemeClr val="tx1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 – демографических данных и фактических затрат на ДС, КС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6972311" y="1583997"/>
            <a:ext cx="3540596" cy="1018602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tx1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Возмещение затрат</a:t>
            </a:r>
            <a:endParaRPr lang="ru-RU" sz="1400" b="1" dirty="0">
              <a:solidFill>
                <a:schemeClr val="tx1"/>
              </a:solidFill>
              <a:latin typeface="Century Gothic" panose="020B0502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8186756" y="3357467"/>
            <a:ext cx="2314665" cy="2622291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Сбор данных</a:t>
            </a:r>
            <a:endParaRPr lang="ru-RU" b="1" dirty="0">
              <a:solidFill>
                <a:schemeClr val="tx1"/>
              </a:solidFill>
              <a:latin typeface="Century Gothic" panose="020B0502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504131" y="25473"/>
            <a:ext cx="9834615" cy="540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80000"/>
              </a:lnSpc>
              <a:buClr>
                <a:srgbClr val="C00000"/>
              </a:buClr>
            </a:pPr>
            <a:r>
              <a:rPr lang="ru-RU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Ввод данных  пролеченных случаев в информационные системы</a:t>
            </a:r>
            <a:endParaRPr lang="ru-RU" sz="2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1" name="Рисунок 2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613" y="3021508"/>
            <a:ext cx="1303117" cy="1583216"/>
          </a:xfrm>
          <a:prstGeom prst="rect">
            <a:avLst/>
          </a:prstGeom>
        </p:spPr>
      </p:pic>
      <p:cxnSp>
        <p:nvCxnSpPr>
          <p:cNvPr id="27" name="Прямая со стрелкой 26"/>
          <p:cNvCxnSpPr>
            <a:stCxn id="21" idx="3"/>
          </p:cNvCxnSpPr>
          <p:nvPr/>
        </p:nvCxnSpPr>
        <p:spPr>
          <a:xfrm>
            <a:off x="1512730" y="3813116"/>
            <a:ext cx="781708" cy="3972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/>
          <p:nvPr/>
        </p:nvCxnSpPr>
        <p:spPr>
          <a:xfrm flipV="1">
            <a:off x="1861689" y="2067250"/>
            <a:ext cx="0" cy="3755414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 стрелкой 36"/>
          <p:cNvCxnSpPr/>
          <p:nvPr/>
        </p:nvCxnSpPr>
        <p:spPr>
          <a:xfrm>
            <a:off x="1861689" y="2080898"/>
            <a:ext cx="420836" cy="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Прямая со стрелкой 46"/>
          <p:cNvCxnSpPr/>
          <p:nvPr/>
        </p:nvCxnSpPr>
        <p:spPr>
          <a:xfrm>
            <a:off x="1851613" y="5822664"/>
            <a:ext cx="420836" cy="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Прямоугольник 50"/>
          <p:cNvSpPr/>
          <p:nvPr/>
        </p:nvSpPr>
        <p:spPr>
          <a:xfrm>
            <a:off x="2294437" y="1588635"/>
            <a:ext cx="3749180" cy="1014764"/>
          </a:xfrm>
          <a:prstGeom prst="rect">
            <a:avLst/>
          </a:prstGeom>
          <a:noFill/>
          <a:ln w="28575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Пролеченные случаи 2018 г.</a:t>
            </a:r>
            <a:endParaRPr lang="ru-RU" sz="1600" b="1" dirty="0">
              <a:solidFill>
                <a:schemeClr val="tx1"/>
              </a:solidFill>
              <a:latin typeface="Century Gothic" panose="020B0502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2" name="Прямоугольник 51"/>
          <p:cNvSpPr/>
          <p:nvPr/>
        </p:nvSpPr>
        <p:spPr>
          <a:xfrm>
            <a:off x="2294437" y="3357562"/>
            <a:ext cx="2891924" cy="2643206"/>
          </a:xfrm>
          <a:prstGeom prst="rect">
            <a:avLst/>
          </a:prstGeom>
          <a:noFill/>
          <a:ln w="28575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Пролеченные случаи по инфекционным заболеваниям за 2017 </a:t>
            </a:r>
            <a:r>
              <a:rPr lang="ru-RU" sz="1600" b="1" dirty="0">
                <a:solidFill>
                  <a:schemeClr val="tx1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г</a:t>
            </a:r>
            <a:r>
              <a:rPr lang="ru-RU" sz="1600" b="1" dirty="0" smtClean="0">
                <a:solidFill>
                  <a:schemeClr val="tx1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. – </a:t>
            </a:r>
            <a:r>
              <a:rPr lang="ru-RU" sz="1600" b="1" dirty="0">
                <a:solidFill>
                  <a:schemeClr val="tx1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103 133</a:t>
            </a:r>
          </a:p>
          <a:p>
            <a:pPr algn="ctr"/>
            <a:endParaRPr lang="ru-RU" sz="1600" b="1" dirty="0" smtClean="0">
              <a:solidFill>
                <a:srgbClr val="FF0000"/>
              </a:solidFill>
              <a:latin typeface="Century Gothic" panose="020B0502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Скругленный прямоугольник 1"/>
          <p:cNvSpPr/>
          <p:nvPr/>
        </p:nvSpPr>
        <p:spPr>
          <a:xfrm>
            <a:off x="2155413" y="1136661"/>
            <a:ext cx="8504024" cy="1637220"/>
          </a:xfrm>
          <a:prstGeom prst="roundRect">
            <a:avLst/>
          </a:prstGeom>
          <a:noFill/>
          <a:ln w="28575">
            <a:solidFill>
              <a:schemeClr val="accent6">
                <a:lumMod val="75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4092358" y="1131697"/>
            <a:ext cx="475521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b="1" dirty="0" smtClean="0">
                <a:latin typeface="Century Gothic" panose="020B0502020202020204" pitchFamily="34" charset="0"/>
              </a:rPr>
              <a:t>Оплата по действующей системе финансирования</a:t>
            </a:r>
            <a:endParaRPr lang="ru-RU" sz="1400" b="1" dirty="0">
              <a:latin typeface="Century Gothic" panose="020B0502020202020204" pitchFamily="34" charset="0"/>
            </a:endParaRP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2152344" y="2844565"/>
            <a:ext cx="8562330" cy="3431544"/>
          </a:xfrm>
          <a:prstGeom prst="roundRect">
            <a:avLst/>
          </a:prstGeom>
          <a:noFill/>
          <a:ln w="28575">
            <a:solidFill>
              <a:schemeClr val="accent3">
                <a:lumMod val="50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TextBox 21"/>
          <p:cNvSpPr txBox="1"/>
          <p:nvPr/>
        </p:nvSpPr>
        <p:spPr>
          <a:xfrm>
            <a:off x="4089288" y="2894690"/>
            <a:ext cx="39969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b="1" dirty="0" smtClean="0">
                <a:latin typeface="Century Gothic" panose="020B0502020202020204" pitchFamily="34" charset="0"/>
              </a:rPr>
              <a:t>Пилотная апробация без финансирования</a:t>
            </a:r>
            <a:endParaRPr lang="ru-RU" sz="1400" b="1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512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805" y="1607304"/>
            <a:ext cx="628299" cy="531893"/>
          </a:xfrm>
          <a:prstGeom prst="rect">
            <a:avLst/>
          </a:prstGeom>
        </p:spPr>
      </p:pic>
      <p:sp>
        <p:nvSpPr>
          <p:cNvPr id="5" name="Стрелка вправо 4"/>
          <p:cNvSpPr/>
          <p:nvPr/>
        </p:nvSpPr>
        <p:spPr>
          <a:xfrm>
            <a:off x="978214" y="1869027"/>
            <a:ext cx="219403" cy="139700"/>
          </a:xfrm>
          <a:prstGeom prst="rightArrow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299303" y="1494025"/>
            <a:ext cx="1441170" cy="100804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Приемный покой:</a:t>
            </a:r>
          </a:p>
          <a:p>
            <a:pPr>
              <a:buFontTx/>
              <a:buChar char="-"/>
            </a:pP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ЛС и ИМН</a:t>
            </a:r>
          </a:p>
          <a:p>
            <a:pPr>
              <a:buFontTx/>
              <a:buChar char="-"/>
            </a:pP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Мед услуги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3187141" y="1607304"/>
            <a:ext cx="1455676" cy="67869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Отделение:</a:t>
            </a:r>
            <a:endParaRPr lang="ru-RU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Tx/>
              <a:buChar char="-"/>
            </a:pP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ЛС и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ИМН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Tx/>
              <a:buChar char="-"/>
            </a:pP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Мед услуги</a:t>
            </a:r>
          </a:p>
        </p:txBody>
      </p:sp>
      <p:sp>
        <p:nvSpPr>
          <p:cNvPr id="10" name="Стрелка вправо 9"/>
          <p:cNvSpPr/>
          <p:nvPr/>
        </p:nvSpPr>
        <p:spPr>
          <a:xfrm>
            <a:off x="2844768" y="1869027"/>
            <a:ext cx="219403" cy="139700"/>
          </a:xfrm>
          <a:prstGeom prst="rightArrow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3229155" y="2578475"/>
            <a:ext cx="1395173" cy="40082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Операция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Стрелка вправо 12"/>
          <p:cNvSpPr/>
          <p:nvPr/>
        </p:nvSpPr>
        <p:spPr>
          <a:xfrm rot="16200000">
            <a:off x="3648584" y="1318645"/>
            <a:ext cx="185738" cy="165021"/>
          </a:xfrm>
          <a:prstGeom prst="rightArrow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Стрелка вправо 13"/>
          <p:cNvSpPr/>
          <p:nvPr/>
        </p:nvSpPr>
        <p:spPr>
          <a:xfrm rot="5400000">
            <a:off x="3877221" y="1318645"/>
            <a:ext cx="185738" cy="165021"/>
          </a:xfrm>
          <a:prstGeom prst="rightArrow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3224609" y="917225"/>
            <a:ext cx="1395173" cy="34301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Реанимация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Стрелка вправо 15"/>
          <p:cNvSpPr/>
          <p:nvPr/>
        </p:nvSpPr>
        <p:spPr>
          <a:xfrm>
            <a:off x="4757280" y="1865456"/>
            <a:ext cx="219403" cy="139700"/>
          </a:xfrm>
          <a:prstGeom prst="rightArrow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6488171" y="1105473"/>
            <a:ext cx="2220417" cy="17806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Расходы на пациента:</a:t>
            </a:r>
          </a:p>
          <a:p>
            <a:pPr>
              <a:buFontTx/>
              <a:buChar char="-"/>
            </a:pP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ЛС и ИМН</a:t>
            </a:r>
          </a:p>
          <a:p>
            <a:pPr>
              <a:buFontTx/>
              <a:buChar char="-"/>
            </a:pP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Мед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услуги</a:t>
            </a:r>
          </a:p>
          <a:p>
            <a:pPr>
              <a:buFontTx/>
              <a:buChar char="-"/>
            </a:pP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Расходы на хирургическое лечение</a:t>
            </a:r>
          </a:p>
          <a:p>
            <a:pPr>
              <a:buFontTx/>
              <a:buChar char="-"/>
            </a:pP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Реанимационные расходы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8" name="Рисунок 1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3821" y="1639648"/>
            <a:ext cx="955924" cy="809248"/>
          </a:xfrm>
          <a:prstGeom prst="rect">
            <a:avLst/>
          </a:prstGeom>
        </p:spPr>
      </p:pic>
      <p:sp>
        <p:nvSpPr>
          <p:cNvPr id="21" name="Стрелка вправо 20"/>
          <p:cNvSpPr/>
          <p:nvPr/>
        </p:nvSpPr>
        <p:spPr>
          <a:xfrm>
            <a:off x="6144130" y="1865456"/>
            <a:ext cx="219403" cy="139700"/>
          </a:xfrm>
          <a:prstGeom prst="rightArrow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-41974" y="2149339"/>
            <a:ext cx="109266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Пациент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4799435" y="2380669"/>
            <a:ext cx="15986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Лист назначения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1446870" y="4005064"/>
            <a:ext cx="2294584" cy="2716412"/>
          </a:xfrm>
          <a:prstGeom prst="round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Фактические расходы больницы:</a:t>
            </a:r>
          </a:p>
          <a:p>
            <a:pPr marL="171450" indent="-171450">
              <a:buFontTx/>
              <a:buChar char="-"/>
            </a:pP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Заработная плата</a:t>
            </a:r>
          </a:p>
          <a:p>
            <a:pPr marL="171450" indent="-171450">
              <a:buFontTx/>
              <a:buChar char="-"/>
            </a:pP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Питание</a:t>
            </a:r>
          </a:p>
          <a:p>
            <a:pPr marL="171450" indent="-171450">
              <a:buFontTx/>
              <a:buChar char="-"/>
            </a:pP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Коммунальные расходы</a:t>
            </a:r>
          </a:p>
          <a:p>
            <a:pPr marL="171450" indent="-171450">
              <a:buFontTx/>
              <a:buChar char="-"/>
            </a:pP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Прочие расходы</a:t>
            </a:r>
          </a:p>
          <a:p>
            <a:pPr marL="171450" indent="-171450">
              <a:buFontTx/>
              <a:buChar char="-"/>
            </a:pP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Текущие расходы и т.д.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5" name="Рисунок 2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3200" y="5169155"/>
            <a:ext cx="660931" cy="559518"/>
          </a:xfrm>
          <a:prstGeom prst="rect">
            <a:avLst/>
          </a:prstGeom>
        </p:spPr>
      </p:pic>
      <p:sp>
        <p:nvSpPr>
          <p:cNvPr id="26" name="Стрелка вправо 25"/>
          <p:cNvSpPr/>
          <p:nvPr/>
        </p:nvSpPr>
        <p:spPr>
          <a:xfrm>
            <a:off x="951342" y="5356504"/>
            <a:ext cx="219403" cy="139700"/>
          </a:xfrm>
          <a:prstGeom prst="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-200094" y="5728673"/>
            <a:ext cx="142209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Расходы </a:t>
            </a:r>
            <a:b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Скругленный прямоугольник 28"/>
          <p:cNvSpPr/>
          <p:nvPr/>
        </p:nvSpPr>
        <p:spPr>
          <a:xfrm>
            <a:off x="4221482" y="4195751"/>
            <a:ext cx="2294584" cy="2160599"/>
          </a:xfrm>
          <a:prstGeom prst="round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Распределение на отделения </a:t>
            </a:r>
          </a:p>
          <a:p>
            <a:pPr algn="ctr"/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(методом ступенчатого отнесения затрат)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Стрелка вправо 29"/>
          <p:cNvSpPr/>
          <p:nvPr/>
        </p:nvSpPr>
        <p:spPr>
          <a:xfrm>
            <a:off x="3889155" y="5356504"/>
            <a:ext cx="219403" cy="139700"/>
          </a:xfrm>
          <a:prstGeom prst="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" name="Стрелка вправо 31"/>
          <p:cNvSpPr/>
          <p:nvPr/>
        </p:nvSpPr>
        <p:spPr>
          <a:xfrm>
            <a:off x="6672533" y="5356504"/>
            <a:ext cx="219403" cy="139700"/>
          </a:xfrm>
          <a:prstGeom prst="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3" name="Скругленный прямоугольник 32"/>
          <p:cNvSpPr/>
          <p:nvPr/>
        </p:nvSpPr>
        <p:spPr>
          <a:xfrm>
            <a:off x="6996094" y="4951009"/>
            <a:ext cx="1386434" cy="683163"/>
          </a:xfrm>
          <a:prstGeom prst="round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Стоимость </a:t>
            </a:r>
            <a:b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койко-дня</a:t>
            </a:r>
          </a:p>
        </p:txBody>
      </p:sp>
      <p:sp>
        <p:nvSpPr>
          <p:cNvPr id="37" name="Стрелка вправо 36"/>
          <p:cNvSpPr/>
          <p:nvPr/>
        </p:nvSpPr>
        <p:spPr>
          <a:xfrm rot="16200000">
            <a:off x="3704541" y="2326694"/>
            <a:ext cx="185738" cy="165021"/>
          </a:xfrm>
          <a:prstGeom prst="rightArrow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8" name="Стрелка вправо 37"/>
          <p:cNvSpPr/>
          <p:nvPr/>
        </p:nvSpPr>
        <p:spPr>
          <a:xfrm rot="5400000">
            <a:off x="3933178" y="2326694"/>
            <a:ext cx="185738" cy="165021"/>
          </a:xfrm>
          <a:prstGeom prst="rightArrow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9" name="Скругленный прямоугольник 38"/>
          <p:cNvSpPr/>
          <p:nvPr/>
        </p:nvSpPr>
        <p:spPr>
          <a:xfrm>
            <a:off x="8708589" y="3257549"/>
            <a:ext cx="1890236" cy="860945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Фактические затраты </a:t>
            </a:r>
            <a:b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1 пациента</a:t>
            </a:r>
            <a:endParaRPr 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2" name="Стрелка углом вверх 41"/>
          <p:cNvSpPr/>
          <p:nvPr/>
        </p:nvSpPr>
        <p:spPr>
          <a:xfrm rot="10800000" flipH="1">
            <a:off x="8860077" y="2005155"/>
            <a:ext cx="907114" cy="1161531"/>
          </a:xfrm>
          <a:prstGeom prst="bentUpArrow">
            <a:avLst>
              <a:gd name="adj1" fmla="val 8627"/>
              <a:gd name="adj2" fmla="val 13837"/>
              <a:gd name="adj3" fmla="val 2202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3" name="Стрелка углом вверх 42"/>
          <p:cNvSpPr/>
          <p:nvPr/>
        </p:nvSpPr>
        <p:spPr>
          <a:xfrm rot="10800000" flipH="1" flipV="1">
            <a:off x="8860077" y="4209356"/>
            <a:ext cx="907114" cy="1239557"/>
          </a:xfrm>
          <a:prstGeom prst="bentUpArrow">
            <a:avLst>
              <a:gd name="adj1" fmla="val 8627"/>
              <a:gd name="adj2" fmla="val 13837"/>
              <a:gd name="adj3" fmla="val 2202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45" name="Прямая соединительная линия 44"/>
          <p:cNvCxnSpPr/>
          <p:nvPr/>
        </p:nvCxnSpPr>
        <p:spPr>
          <a:xfrm>
            <a:off x="0" y="565473"/>
            <a:ext cx="10801350" cy="5927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Прямоугольник 33"/>
          <p:cNvSpPr/>
          <p:nvPr/>
        </p:nvSpPr>
        <p:spPr>
          <a:xfrm>
            <a:off x="504359" y="93813"/>
            <a:ext cx="9865096" cy="540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80000"/>
              </a:lnSpc>
              <a:buClr>
                <a:srgbClr val="C00000"/>
              </a:buClr>
            </a:pPr>
            <a:r>
              <a:rPr lang="ru-RU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Учет фактических затрат</a:t>
            </a:r>
            <a:endParaRPr lang="ru-RU" sz="2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1020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Овал 5"/>
          <p:cNvSpPr/>
          <p:nvPr/>
        </p:nvSpPr>
        <p:spPr>
          <a:xfrm>
            <a:off x="2910368" y="1736514"/>
            <a:ext cx="2489676" cy="1285884"/>
          </a:xfrm>
          <a:prstGeom prst="ellipse">
            <a:avLst/>
          </a:prstGeom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bg1"/>
                </a:solidFill>
              </a:rPr>
              <a:t>Прямые расходы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7" name="Равно 6"/>
          <p:cNvSpPr/>
          <p:nvPr/>
        </p:nvSpPr>
        <p:spPr>
          <a:xfrm>
            <a:off x="2194002" y="2251628"/>
            <a:ext cx="590703" cy="407707"/>
          </a:xfrm>
          <a:prstGeom prst="mathEqual">
            <a:avLst/>
          </a:prstGeom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126990" y="1749281"/>
            <a:ext cx="2060328" cy="1691012"/>
          </a:xfrm>
          <a:prstGeom prst="ellipse">
            <a:avLst/>
          </a:prstGeom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b="1" dirty="0" smtClean="0"/>
              <a:t>Стоимость пролеченного случая</a:t>
            </a:r>
            <a:endParaRPr lang="ru-RU" dirty="0"/>
          </a:p>
        </p:txBody>
      </p:sp>
      <p:sp>
        <p:nvSpPr>
          <p:cNvPr id="9" name="Крест 8"/>
          <p:cNvSpPr/>
          <p:nvPr/>
        </p:nvSpPr>
        <p:spPr>
          <a:xfrm>
            <a:off x="5822606" y="2285992"/>
            <a:ext cx="421931" cy="357190"/>
          </a:xfrm>
          <a:prstGeom prst="plus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Овал 9"/>
          <p:cNvSpPr/>
          <p:nvPr/>
        </p:nvSpPr>
        <p:spPr>
          <a:xfrm>
            <a:off x="6713693" y="1736514"/>
            <a:ext cx="2390629" cy="1268198"/>
          </a:xfrm>
          <a:prstGeom prst="ellipse">
            <a:avLst/>
          </a:prstGeom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bg1"/>
                </a:solidFill>
              </a:rPr>
              <a:t>Накладные расходы</a:t>
            </a:r>
            <a:endParaRPr lang="ru-RU" b="1" dirty="0">
              <a:solidFill>
                <a:schemeClr val="bg1"/>
              </a:solidFill>
            </a:endParaRPr>
          </a:p>
        </p:txBody>
      </p:sp>
      <p:grpSp>
        <p:nvGrpSpPr>
          <p:cNvPr id="2" name="Группа 36"/>
          <p:cNvGrpSpPr/>
          <p:nvPr/>
        </p:nvGrpSpPr>
        <p:grpSpPr>
          <a:xfrm>
            <a:off x="2515150" y="3417017"/>
            <a:ext cx="2743959" cy="2014666"/>
            <a:chOff x="2846339" y="3774048"/>
            <a:chExt cx="2322928" cy="2014666"/>
          </a:xfrm>
        </p:grpSpPr>
        <p:sp>
          <p:nvSpPr>
            <p:cNvPr id="18" name="TextBox 17"/>
            <p:cNvSpPr txBox="1"/>
            <p:nvPr/>
          </p:nvSpPr>
          <p:spPr>
            <a:xfrm>
              <a:off x="2846339" y="3774048"/>
              <a:ext cx="2301089" cy="307777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ru-RU" sz="1400" dirty="0" smtClean="0"/>
                <a:t>Консультации врачей</a:t>
              </a:r>
              <a:endParaRPr lang="ru-RU" sz="1400" dirty="0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2868178" y="4221088"/>
              <a:ext cx="2301089" cy="276999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ru-RU" sz="1200" dirty="0" smtClean="0"/>
                <a:t>Лабораторные исследования</a:t>
              </a:r>
              <a:endParaRPr lang="ru-RU" sz="1400" dirty="0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2868178" y="4616359"/>
              <a:ext cx="2301089" cy="307777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ru-RU" sz="1400" dirty="0" smtClean="0"/>
                <a:t>Лучевая диагностика</a:t>
              </a:r>
              <a:endParaRPr lang="ru-RU" sz="1400" dirty="0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2868178" y="5044693"/>
              <a:ext cx="2301089" cy="307777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ru-RU" sz="1400" dirty="0" smtClean="0"/>
                <a:t>Лекарственные средства</a:t>
              </a:r>
              <a:endParaRPr lang="ru-RU" sz="1400" dirty="0"/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2858874" y="5511715"/>
              <a:ext cx="2310393" cy="276999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ru-RU" sz="1200" dirty="0" err="1" smtClean="0"/>
                <a:t>Неинвазивные</a:t>
              </a:r>
              <a:r>
                <a:rPr lang="ru-RU" sz="1200" dirty="0" smtClean="0"/>
                <a:t> процедуры</a:t>
              </a:r>
              <a:endParaRPr lang="ru-RU" sz="1400" dirty="0"/>
            </a:p>
          </p:txBody>
        </p:sp>
      </p:grpSp>
      <p:sp>
        <p:nvSpPr>
          <p:cNvPr id="24" name="Объект 23"/>
          <p:cNvSpPr txBox="1">
            <a:spLocks noGrp="1"/>
          </p:cNvSpPr>
          <p:nvPr>
            <p:ph idx="1"/>
          </p:nvPr>
        </p:nvSpPr>
        <p:spPr>
          <a:xfrm>
            <a:off x="6466958" y="3371135"/>
            <a:ext cx="3007766" cy="307777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indent="0" algn="ctr">
              <a:buNone/>
            </a:pPr>
            <a:r>
              <a:rPr lang="ru-RU" sz="1400" dirty="0" smtClean="0"/>
              <a:t>Пребывание больного в отделении</a:t>
            </a:r>
            <a:endParaRPr lang="ru-RU" sz="1400" dirty="0"/>
          </a:p>
        </p:txBody>
      </p:sp>
      <p:sp>
        <p:nvSpPr>
          <p:cNvPr id="3" name="Стрелка вниз 2"/>
          <p:cNvSpPr/>
          <p:nvPr/>
        </p:nvSpPr>
        <p:spPr>
          <a:xfrm>
            <a:off x="7742849" y="4012670"/>
            <a:ext cx="510357" cy="256772"/>
          </a:xfrm>
          <a:prstGeom prst="downArrow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Стрелка вниз 25"/>
          <p:cNvSpPr/>
          <p:nvPr/>
        </p:nvSpPr>
        <p:spPr>
          <a:xfrm>
            <a:off x="3900028" y="3114363"/>
            <a:ext cx="510357" cy="256772"/>
          </a:xfrm>
          <a:prstGeom prst="downArrow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Объект 23"/>
          <p:cNvSpPr txBox="1">
            <a:spLocks/>
          </p:cNvSpPr>
          <p:nvPr/>
        </p:nvSpPr>
        <p:spPr>
          <a:xfrm>
            <a:off x="5593461" y="4413216"/>
            <a:ext cx="1410551" cy="52322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rtlCol="0">
            <a:sp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ru-RU" sz="1400" dirty="0" smtClean="0"/>
              <a:t>Стоимость пребывания</a:t>
            </a:r>
            <a:endParaRPr lang="ru-RU" sz="1400" dirty="0"/>
          </a:p>
        </p:txBody>
      </p:sp>
      <p:sp>
        <p:nvSpPr>
          <p:cNvPr id="28" name="Равно 27"/>
          <p:cNvSpPr/>
          <p:nvPr/>
        </p:nvSpPr>
        <p:spPr>
          <a:xfrm>
            <a:off x="7051350" y="4470973"/>
            <a:ext cx="590703" cy="407707"/>
          </a:xfrm>
          <a:prstGeom prst="mathEqual">
            <a:avLst/>
          </a:prstGeom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9" name="Объект 23"/>
          <p:cNvSpPr txBox="1">
            <a:spLocks/>
          </p:cNvSpPr>
          <p:nvPr/>
        </p:nvSpPr>
        <p:spPr>
          <a:xfrm>
            <a:off x="7642054" y="4488549"/>
            <a:ext cx="975350" cy="307777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rtlCol="0">
            <a:sp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ru-RU" sz="1400" dirty="0" smtClean="0"/>
              <a:t>СДБП</a:t>
            </a:r>
            <a:endParaRPr lang="ru-RU" sz="1400" dirty="0"/>
          </a:p>
        </p:txBody>
      </p:sp>
      <p:sp>
        <p:nvSpPr>
          <p:cNvPr id="30" name="Объект 23"/>
          <p:cNvSpPr txBox="1">
            <a:spLocks/>
          </p:cNvSpPr>
          <p:nvPr/>
        </p:nvSpPr>
        <p:spPr>
          <a:xfrm>
            <a:off x="9282886" y="4162569"/>
            <a:ext cx="1265344" cy="73866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rtlCol="0">
            <a:sp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ru-RU" sz="1400" dirty="0" smtClean="0"/>
              <a:t>Стоимость койко-дня в отделении</a:t>
            </a:r>
            <a:endParaRPr lang="ru-RU" sz="1400" dirty="0"/>
          </a:p>
        </p:txBody>
      </p:sp>
      <p:sp>
        <p:nvSpPr>
          <p:cNvPr id="38" name="Крест 37"/>
          <p:cNvSpPr/>
          <p:nvPr/>
        </p:nvSpPr>
        <p:spPr>
          <a:xfrm rot="2497369">
            <a:off x="8785178" y="4511780"/>
            <a:ext cx="360454" cy="325800"/>
          </a:xfrm>
          <a:prstGeom prst="plus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Штриховая стрелка вправо 38"/>
          <p:cNvSpPr/>
          <p:nvPr/>
        </p:nvSpPr>
        <p:spPr>
          <a:xfrm rot="16200000">
            <a:off x="9721169" y="5582690"/>
            <a:ext cx="567373" cy="411659"/>
          </a:xfrm>
          <a:prstGeom prst="stripedRight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TextBox 39"/>
          <p:cNvSpPr txBox="1"/>
          <p:nvPr/>
        </p:nvSpPr>
        <p:spPr>
          <a:xfrm>
            <a:off x="4556813" y="6146541"/>
            <a:ext cx="6172601" cy="461665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400" b="1" dirty="0"/>
              <a:t>Ступенчатое отнесение затрат</a:t>
            </a:r>
            <a:endParaRPr lang="ru-RU" sz="2400" dirty="0"/>
          </a:p>
        </p:txBody>
      </p:sp>
      <p:sp>
        <p:nvSpPr>
          <p:cNvPr id="43" name="Стрелка вниз 42"/>
          <p:cNvSpPr/>
          <p:nvPr/>
        </p:nvSpPr>
        <p:spPr>
          <a:xfrm>
            <a:off x="7742849" y="3083103"/>
            <a:ext cx="510357" cy="256772"/>
          </a:xfrm>
          <a:prstGeom prst="downArrow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TextBox 24"/>
          <p:cNvSpPr txBox="1"/>
          <p:nvPr/>
        </p:nvSpPr>
        <p:spPr>
          <a:xfrm>
            <a:off x="2531547" y="5554390"/>
            <a:ext cx="2729152" cy="276999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1200" dirty="0" smtClean="0"/>
              <a:t>Операционные расходы</a:t>
            </a:r>
            <a:endParaRPr lang="ru-RU" sz="1400" dirty="0"/>
          </a:p>
        </p:txBody>
      </p:sp>
      <p:sp>
        <p:nvSpPr>
          <p:cNvPr id="31" name="Прямоугольник 30"/>
          <p:cNvSpPr/>
          <p:nvPr/>
        </p:nvSpPr>
        <p:spPr>
          <a:xfrm>
            <a:off x="5516369" y="1489204"/>
            <a:ext cx="5147554" cy="3929090"/>
          </a:xfrm>
          <a:prstGeom prst="rect">
            <a:avLst/>
          </a:prstGeom>
          <a:noFill/>
          <a:ln w="31750"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Прямоугольник 33"/>
          <p:cNvSpPr/>
          <p:nvPr/>
        </p:nvSpPr>
        <p:spPr>
          <a:xfrm>
            <a:off x="504131" y="25473"/>
            <a:ext cx="9834615" cy="540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80000"/>
              </a:lnSpc>
              <a:buClr>
                <a:srgbClr val="C00000"/>
              </a:buClr>
            </a:pPr>
            <a:r>
              <a:rPr lang="ru-RU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Стоимость пролеченного случая</a:t>
            </a:r>
            <a:endParaRPr lang="ru-RU" sz="2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4927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16099" y="28087"/>
            <a:ext cx="10369152" cy="520594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80000"/>
              </a:lnSpc>
              <a:buClr>
                <a:srgbClr val="C00000"/>
              </a:buClr>
            </a:pPr>
            <a:r>
              <a:rPr lang="ru-RU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Количество медицинских карт за 2017 год</a:t>
            </a:r>
            <a:endParaRPr lang="ru-RU" sz="2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236293"/>
              </p:ext>
            </p:extLst>
          </p:nvPr>
        </p:nvGraphicFramePr>
        <p:xfrm>
          <a:off x="216096" y="764704"/>
          <a:ext cx="10369154" cy="591339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30434"/>
                <a:gridCol w="7904920"/>
                <a:gridCol w="2033800"/>
              </a:tblGrid>
              <a:tr h="48004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</a:t>
                      </a:r>
                      <a:endParaRPr lang="ru-RU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8" marR="5818" marT="58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МО</a:t>
                      </a:r>
                      <a:endParaRPr lang="ru-RU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8" marR="5818" marT="58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 карт для ввода данных</a:t>
                      </a:r>
                      <a:endParaRPr lang="ru-RU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8" marR="5818" marT="58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742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8" marR="5818" marT="58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Акмолинская</a:t>
                      </a: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область</a:t>
                      </a:r>
                      <a:endParaRPr lang="ru-RU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8" marR="5818" marT="581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8" marR="5818" marT="58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59209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8" marR="5818" marT="58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Государственное коммунальное казенное предприятие "</a:t>
                      </a:r>
                      <a:r>
                        <a:rPr lang="ru-RU" sz="12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Атбасарская</a:t>
                      </a: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многопрофильная межрайонная больница" при управлении здравоохранения </a:t>
                      </a:r>
                      <a:r>
                        <a:rPr lang="ru-RU" sz="12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Акмолинской</a:t>
                      </a: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области</a:t>
                      </a:r>
                      <a:endParaRPr lang="ru-RU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8" marR="5818" marT="581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1061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8" marR="5818" marT="58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742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200" b="1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8" marR="5818" marT="58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Атырауская</a:t>
                      </a: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область</a:t>
                      </a:r>
                      <a:endParaRPr lang="ru-RU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8" marR="5818" marT="581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8" marR="5818" marT="58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59209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8" marR="5818" marT="58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Коммунальное государственное предприятие на праве хозяйственного ведения "</a:t>
                      </a:r>
                      <a:r>
                        <a:rPr lang="ru-RU" sz="12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Атырауская</a:t>
                      </a: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областная больница №2" Управления здравоохранения </a:t>
                      </a:r>
                      <a:r>
                        <a:rPr lang="ru-RU" sz="12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Атырауской</a:t>
                      </a: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области</a:t>
                      </a:r>
                      <a:endParaRPr lang="ru-RU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8" marR="5818" marT="581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7845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8" marR="5818" marT="58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209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8" marR="5818" marT="58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Коммунальное государственное предприятие на праве хозяйственного ведения "</a:t>
                      </a:r>
                      <a:r>
                        <a:rPr lang="ru-RU" sz="12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Жылыойская</a:t>
                      </a: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центральная районная больница" Управления здравоохранения </a:t>
                      </a:r>
                      <a:r>
                        <a:rPr lang="ru-RU" sz="12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Атырауской</a:t>
                      </a: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области</a:t>
                      </a:r>
                      <a:endParaRPr lang="ru-RU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8" marR="5818" marT="581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971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8" marR="5818" marT="58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209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8" marR="5818" marT="58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Коммунальное государственное предприятие на праве хозяйственного ведения "</a:t>
                      </a:r>
                      <a:r>
                        <a:rPr lang="ru-RU" sz="12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Индерская</a:t>
                      </a: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центральная </a:t>
                      </a:r>
                      <a:r>
                        <a:rPr lang="ru-RU" sz="12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районнная</a:t>
                      </a: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больница" Управления здравоохранения </a:t>
                      </a:r>
                      <a:r>
                        <a:rPr lang="ru-RU" sz="12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Атырауской</a:t>
                      </a: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области</a:t>
                      </a:r>
                      <a:endParaRPr lang="ru-RU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8" marR="5818" marT="581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528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8" marR="5818" marT="58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742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200" b="1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8" marR="5818" marT="58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Восточно-Казахстанская область</a:t>
                      </a:r>
                      <a:endParaRPr lang="ru-RU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8" marR="5818" marT="581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8" marR="5818" marT="58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41770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8" marR="5818" marT="58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Коммунальное государственное казенное предприятие "Инфекционная больница города Семей" управления здравоохранения Восточно-Казахстанской области</a:t>
                      </a:r>
                      <a:endParaRPr lang="ru-RU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8" marR="5818" marT="581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6414</a:t>
                      </a:r>
                      <a:endParaRPr lang="ru-RU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8" marR="5818" marT="58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209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8" marR="5818" marT="58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Коммунальное государственное казенное предприятие "</a:t>
                      </a:r>
                      <a:r>
                        <a:rPr lang="ru-RU" sz="12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Шемонаихинская</a:t>
                      </a: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центральная районная больница" управления здравоохранения Восточно-Казахстанской области</a:t>
                      </a:r>
                      <a:endParaRPr lang="ru-RU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8" marR="5818" marT="581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758</a:t>
                      </a:r>
                      <a:endParaRPr lang="ru-RU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8" marR="5818" marT="58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209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8" marR="5818" marT="58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Коммунальное государственное предприятие на праве хозяйственного ведения "Городская больница города  Серебрянска </a:t>
                      </a:r>
                      <a:r>
                        <a:rPr lang="ru-RU" sz="12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Зыряновского</a:t>
                      </a: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района" управления здравоохранения Восточно-Казахстанского областного </a:t>
                      </a:r>
                      <a:r>
                        <a:rPr lang="ru-RU" sz="12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акимата</a:t>
                      </a:r>
                      <a:endParaRPr lang="ru-RU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8" marR="5818" marT="581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269</a:t>
                      </a:r>
                      <a:endParaRPr lang="ru-RU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8" marR="5818" marT="58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209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8" marR="5818" marT="58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Коммунальное государственное предприятие на праве хозяйственного ведения "Центр матери и ребенка" управления здравоохранения Восточно-Казахстанского областного акимата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8" marR="5818" marT="581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2634</a:t>
                      </a:r>
                      <a:endParaRPr lang="ru-RU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18" marR="5818" marT="58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3795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16099" y="28087"/>
            <a:ext cx="10369152" cy="520594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80000"/>
              </a:lnSpc>
              <a:buClr>
                <a:srgbClr val="C00000"/>
              </a:buClr>
            </a:pPr>
            <a:r>
              <a:rPr lang="ru-RU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Количество медицинских карт за 2017 год</a:t>
            </a:r>
            <a:endParaRPr lang="ru-RU" sz="2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7411540"/>
              </p:ext>
            </p:extLst>
          </p:nvPr>
        </p:nvGraphicFramePr>
        <p:xfrm>
          <a:off x="216099" y="575805"/>
          <a:ext cx="10369152" cy="624285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30435"/>
                <a:gridCol w="7904917"/>
                <a:gridCol w="2033800"/>
              </a:tblGrid>
              <a:tr h="41481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</a:t>
                      </a:r>
                      <a:endParaRPr lang="ru-RU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6" marR="5146" marT="514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МО</a:t>
                      </a:r>
                      <a:endParaRPr lang="ru-RU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6" marR="5146" marT="514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 карт для ввода данных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6" marR="5146" marT="514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836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200" b="1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6" marR="5146" marT="514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Жамбылская</a:t>
                      </a: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область</a:t>
                      </a:r>
                      <a:endParaRPr lang="ru-RU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6" marR="5146" marT="514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6" marR="5146" marT="514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51162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6" marR="5146" marT="514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Коммунальное государственное учреждение «</a:t>
                      </a:r>
                      <a:r>
                        <a:rPr lang="ru-RU" sz="12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Жамбылская</a:t>
                      </a: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областная детская инфекционная больница» Управления здравоохранения </a:t>
                      </a:r>
                      <a:r>
                        <a:rPr lang="ru-RU" sz="12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акимата</a:t>
                      </a: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Жамбылской</a:t>
                      </a: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области</a:t>
                      </a:r>
                      <a:endParaRPr lang="ru-RU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6" marR="5146" marT="514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12103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6" marR="5146" marT="514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836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200" b="1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6" marR="5146" marT="514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Западно-Казахстанская область</a:t>
                      </a:r>
                      <a:endParaRPr lang="ru-RU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6" marR="5146" marT="514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6" marR="5146" marT="514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40088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6" marR="5146" marT="514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Государственное коммунальное казенное предприятие "Областная инфекционная больница" управления здравоохранения </a:t>
                      </a:r>
                      <a:r>
                        <a:rPr lang="ru-RU" sz="12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акимата</a:t>
                      </a: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Западно-Казахстанской области</a:t>
                      </a:r>
                      <a:endParaRPr lang="ru-RU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6" marR="5146" marT="514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5878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6" marR="5146" marT="514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836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200" b="1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6" marR="5146" marT="514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Кызылординская</a:t>
                      </a: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область</a:t>
                      </a:r>
                      <a:endParaRPr lang="ru-RU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6" marR="5146" marT="514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6" marR="5146" marT="514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40088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6" marR="5146" marT="514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Коммунальное государственное казенное предприятие "</a:t>
                      </a:r>
                      <a:r>
                        <a:rPr lang="ru-RU" sz="12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Кызылординская</a:t>
                      </a: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областная инфекционная больница" Управления здравоохранения </a:t>
                      </a:r>
                      <a:r>
                        <a:rPr lang="ru-RU" sz="12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Кызылординской</a:t>
                      </a: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области</a:t>
                      </a:r>
                      <a:endParaRPr lang="ru-RU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6" marR="5146" marT="514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10808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6" marR="5146" marT="514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162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6" marR="5146" marT="514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Коммунальное государственное предприятие на праве </a:t>
                      </a:r>
                      <a:r>
                        <a:rPr lang="ru-RU" sz="12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хозяственного</a:t>
                      </a: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«</a:t>
                      </a:r>
                      <a:r>
                        <a:rPr lang="ru-RU" sz="12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Аральская</a:t>
                      </a: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центральная районная больница с амбулаторно-поликлинической услугой» управления здравоохранения </a:t>
                      </a:r>
                      <a:r>
                        <a:rPr lang="ru-RU" sz="12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Кызылординской</a:t>
                      </a: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области</a:t>
                      </a:r>
                      <a:endParaRPr lang="ru-RU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6" marR="5146" marT="514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1227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6" marR="5146" marT="514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836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200" b="1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6" marR="5146" marT="514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Мангистауская</a:t>
                      </a: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область</a:t>
                      </a:r>
                      <a:endParaRPr lang="ru-RU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6" marR="5146" marT="514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6" marR="5146" marT="514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40088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6" marR="5146" marT="514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Государственное коммунальное казенное предприятие "Областная инфекционная больница" Управления </a:t>
                      </a:r>
                      <a:r>
                        <a:rPr lang="ru-RU" sz="12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здравоохранеия</a:t>
                      </a: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Мангистауской</a:t>
                      </a: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области</a:t>
                      </a:r>
                      <a:endParaRPr lang="ru-RU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6" marR="5146" marT="514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5598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6" marR="5146" marT="514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088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6" marR="5146" marT="514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Государственное коммунальное  предприятие на ПХВ "</a:t>
                      </a:r>
                      <a:r>
                        <a:rPr lang="ru-RU" sz="12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Жанаозенская</a:t>
                      </a: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городская детская больница" Управления здравоохранения </a:t>
                      </a:r>
                      <a:r>
                        <a:rPr lang="ru-RU" sz="12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Мангистауской</a:t>
                      </a: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области</a:t>
                      </a:r>
                      <a:endParaRPr lang="ru-RU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6" marR="5146" marT="514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2367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6" marR="5146" marT="514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836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200" b="1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6" marR="5146" marT="514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Павлодарская область</a:t>
                      </a:r>
                      <a:endParaRPr lang="ru-RU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6" marR="5146" marT="514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6" marR="5146" marT="514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40088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6" marR="5146" marT="514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КГП на ПХВ «Павлодарская областная больница имени Г. Султанова» управления здравоохранения Павлодарской области</a:t>
                      </a:r>
                      <a:endParaRPr lang="ru-RU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6" marR="5146" marT="514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6304</a:t>
                      </a:r>
                      <a:endParaRPr lang="ru-RU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6" marR="5146" marT="514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836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200" b="1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6" marR="5146" marT="514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г. Алматы</a:t>
                      </a:r>
                      <a:endParaRPr lang="ru-RU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6" marR="5146" marT="514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6" marR="5146" marT="514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51162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6" marR="5146" marT="514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Государственное коммунальное предприятие на праве хозяйственного ведения "Детская городская клиническая инфекционная больница" Управления здравоохранения города Алматы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6" marR="5146" marT="514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23826</a:t>
                      </a:r>
                      <a:endParaRPr lang="ru-RU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6" marR="5146" marT="514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836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200" b="1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6" marR="5146" marT="514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г. Астана</a:t>
                      </a:r>
                      <a:endParaRPr lang="ru-RU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6" marR="5146" marT="514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6" marR="5146" marT="514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40088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  <a:endParaRPr lang="ru-RU" sz="12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6" marR="5146" marT="514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Государственное коммунальное казенное предприятие «Городская детская инфекционная больница» </a:t>
                      </a:r>
                      <a:r>
                        <a:rPr lang="ru-RU" sz="12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акимата</a:t>
                      </a: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города Астаны</a:t>
                      </a:r>
                      <a:endParaRPr lang="ru-RU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6" marR="5146" marT="514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14542</a:t>
                      </a:r>
                      <a:endParaRPr lang="ru-RU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6" marR="5146" marT="514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-3903773" y="692401"/>
            <a:ext cx="225846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80935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3808" y="28086"/>
            <a:ext cx="10191443" cy="612247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80000"/>
              </a:lnSpc>
              <a:buClr>
                <a:srgbClr val="C00000"/>
              </a:buClr>
            </a:pPr>
            <a:r>
              <a:rPr lang="ru-RU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План мероприятий пилотного проекта</a:t>
            </a:r>
            <a:endParaRPr lang="ru-RU" sz="2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Пятиугольник 9"/>
          <p:cNvSpPr/>
          <p:nvPr/>
        </p:nvSpPr>
        <p:spPr>
          <a:xfrm>
            <a:off x="393808" y="810998"/>
            <a:ext cx="2398536" cy="734415"/>
          </a:xfrm>
          <a:prstGeom prst="homePlate">
            <a:avLst>
              <a:gd name="adj" fmla="val 12087"/>
            </a:avLst>
          </a:prstGeom>
          <a:solidFill>
            <a:schemeClr val="accent1">
              <a:lumMod val="40000"/>
              <a:lumOff val="6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ПОДГОТОВИТЕЛЬНЫЙ ЭТАП</a:t>
            </a:r>
          </a:p>
        </p:txBody>
      </p:sp>
      <p:sp>
        <p:nvSpPr>
          <p:cNvPr id="11" name="Нашивка 10"/>
          <p:cNvSpPr/>
          <p:nvPr/>
        </p:nvSpPr>
        <p:spPr>
          <a:xfrm>
            <a:off x="2818488" y="826641"/>
            <a:ext cx="5780269" cy="725637"/>
          </a:xfrm>
          <a:prstGeom prst="chevron">
            <a:avLst>
              <a:gd name="adj" fmla="val 12093"/>
            </a:avLst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200" dirty="0">
                <a:latin typeface="Century Gothic" panose="020B0502020202020204" pitchFamily="34" charset="0"/>
              </a:rPr>
              <a:t>Проведение </a:t>
            </a:r>
            <a:r>
              <a:rPr lang="ru-RU" sz="1200" dirty="0" smtClean="0">
                <a:latin typeface="Century Gothic" panose="020B0502020202020204" pitchFamily="34" charset="0"/>
              </a:rPr>
              <a:t>селекторного совещания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200" dirty="0" smtClean="0">
                <a:latin typeface="Century Gothic" panose="020B0502020202020204" pitchFamily="34" charset="0"/>
              </a:rPr>
              <a:t>Установка </a:t>
            </a:r>
            <a:r>
              <a:rPr lang="ru-RU" sz="1200" dirty="0">
                <a:latin typeface="Century Gothic" panose="020B0502020202020204" pitchFamily="34" charset="0"/>
              </a:rPr>
              <a:t>в Пилотных МО </a:t>
            </a:r>
            <a:r>
              <a:rPr lang="kk-KZ" sz="1200" dirty="0">
                <a:latin typeface="Century Gothic" panose="020B0502020202020204" pitchFamily="34" charset="0"/>
              </a:rPr>
              <a:t>пилотных версий</a:t>
            </a:r>
            <a:r>
              <a:rPr lang="ru-RU" sz="1200" dirty="0">
                <a:latin typeface="Century Gothic" panose="020B0502020202020204" pitchFamily="34" charset="0"/>
              </a:rPr>
              <a:t> портала ЭРСБ </a:t>
            </a:r>
            <a:endParaRPr lang="ru-RU" sz="1200" dirty="0" smtClean="0">
              <a:latin typeface="Century Gothic" panose="020B0502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200" dirty="0">
                <a:latin typeface="Century Gothic" panose="020B0502020202020204" pitchFamily="34" charset="0"/>
              </a:rPr>
              <a:t>Проведение обучения по вводу данных </a:t>
            </a:r>
            <a:endParaRPr lang="ru-RU" sz="1200" dirty="0" smtClean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12" name="Нашивка 11"/>
          <p:cNvSpPr/>
          <p:nvPr/>
        </p:nvSpPr>
        <p:spPr>
          <a:xfrm>
            <a:off x="8588284" y="826641"/>
            <a:ext cx="2058503" cy="725637"/>
          </a:xfrm>
          <a:prstGeom prst="chevron">
            <a:avLst>
              <a:gd name="adj" fmla="val 12093"/>
            </a:avLst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1600" dirty="0" smtClean="0"/>
              <a:t>26.07.2018 </a:t>
            </a:r>
            <a:r>
              <a:rPr lang="kk-KZ" sz="1600" dirty="0"/>
              <a:t>г.-</a:t>
            </a:r>
            <a:r>
              <a:rPr lang="kk-KZ" sz="1600" dirty="0" smtClean="0"/>
              <a:t>06.08.2018 </a:t>
            </a:r>
            <a:endParaRPr lang="ru-RU" sz="1600" dirty="0" smtClean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13" name="Пятиугольник 12"/>
          <p:cNvSpPr/>
          <p:nvPr/>
        </p:nvSpPr>
        <p:spPr>
          <a:xfrm>
            <a:off x="362862" y="1775692"/>
            <a:ext cx="2398536" cy="844305"/>
          </a:xfrm>
          <a:prstGeom prst="homePlate">
            <a:avLst>
              <a:gd name="adj" fmla="val 12087"/>
            </a:avLst>
          </a:prstGeom>
          <a:solidFill>
            <a:schemeClr val="accent1">
              <a:lumMod val="40000"/>
              <a:lumOff val="6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rgbClr val="C00000"/>
                </a:solidFill>
                <a:latin typeface="Century Gothic" panose="020B0502020202020204" pitchFamily="34" charset="0"/>
              </a:rPr>
              <a:t>ВВОД ДАННЫХ</a:t>
            </a:r>
          </a:p>
        </p:txBody>
      </p:sp>
      <p:sp>
        <p:nvSpPr>
          <p:cNvPr id="14" name="Нашивка 13"/>
          <p:cNvSpPr/>
          <p:nvPr/>
        </p:nvSpPr>
        <p:spPr>
          <a:xfrm>
            <a:off x="2797775" y="1764107"/>
            <a:ext cx="5780269" cy="834214"/>
          </a:xfrm>
          <a:prstGeom prst="chevron">
            <a:avLst>
              <a:gd name="adj" fmla="val 12093"/>
            </a:avLst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200" dirty="0">
                <a:latin typeface="Century Gothic" panose="020B0502020202020204" pitchFamily="34" charset="0"/>
              </a:rPr>
              <a:t>Ввод прямых фактических затрат в </a:t>
            </a:r>
            <a:r>
              <a:rPr lang="kk-KZ" sz="1200" dirty="0">
                <a:latin typeface="Century Gothic" panose="020B0502020202020204" pitchFamily="34" charset="0"/>
              </a:rPr>
              <a:t>пилотную версию</a:t>
            </a:r>
            <a:r>
              <a:rPr lang="ru-RU" sz="1200" dirty="0">
                <a:latin typeface="Century Gothic" panose="020B0502020202020204" pitchFamily="34" charset="0"/>
              </a:rPr>
              <a:t> портала </a:t>
            </a:r>
            <a:r>
              <a:rPr lang="ru-RU" sz="1200" dirty="0" smtClean="0">
                <a:latin typeface="Century Gothic" panose="020B0502020202020204" pitchFamily="34" charset="0"/>
              </a:rPr>
              <a:t>ЭРСБ, ЭРОБ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200" dirty="0" smtClean="0">
                <a:latin typeface="Century Gothic" panose="020B0502020202020204" pitchFamily="34" charset="0"/>
              </a:rPr>
              <a:t>Еженедельный мониторинг </a:t>
            </a:r>
            <a:r>
              <a:rPr lang="ru-RU" sz="1200" dirty="0">
                <a:latin typeface="Century Gothic" panose="020B0502020202020204" pitchFamily="34" charset="0"/>
              </a:rPr>
              <a:t>ввода </a:t>
            </a:r>
            <a:r>
              <a:rPr lang="ru-RU" sz="1200" dirty="0" smtClean="0">
                <a:latin typeface="Century Gothic" panose="020B0502020202020204" pitchFamily="34" charset="0"/>
              </a:rPr>
              <a:t>данных в </a:t>
            </a:r>
            <a:r>
              <a:rPr lang="kk-KZ" sz="1200" dirty="0" smtClean="0">
                <a:latin typeface="Century Gothic" panose="020B0502020202020204" pitchFamily="34" charset="0"/>
              </a:rPr>
              <a:t>пилотные </a:t>
            </a:r>
            <a:r>
              <a:rPr lang="kk-KZ" sz="1200" dirty="0">
                <a:latin typeface="Century Gothic" panose="020B0502020202020204" pitchFamily="34" charset="0"/>
              </a:rPr>
              <a:t>версии</a:t>
            </a:r>
            <a:r>
              <a:rPr lang="ru-RU" sz="1200" dirty="0">
                <a:latin typeface="Century Gothic" panose="020B0502020202020204" pitchFamily="34" charset="0"/>
              </a:rPr>
              <a:t> портала </a:t>
            </a:r>
            <a:r>
              <a:rPr lang="ru-RU" sz="1200" dirty="0" smtClean="0">
                <a:latin typeface="Century Gothic" panose="020B0502020202020204" pitchFamily="34" charset="0"/>
              </a:rPr>
              <a:t>ЭРСБ</a:t>
            </a:r>
            <a:endParaRPr lang="ru-RU" sz="1200" dirty="0" smtClean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15" name="Нашивка 14"/>
          <p:cNvSpPr/>
          <p:nvPr/>
        </p:nvSpPr>
        <p:spPr>
          <a:xfrm>
            <a:off x="8588284" y="1764107"/>
            <a:ext cx="2068976" cy="834214"/>
          </a:xfrm>
          <a:prstGeom prst="chevron">
            <a:avLst>
              <a:gd name="adj" fmla="val 12093"/>
            </a:avLst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latin typeface="Century Gothic" panose="020B0502020202020204" pitchFamily="34" charset="0"/>
              </a:rPr>
              <a:t>август</a:t>
            </a:r>
            <a:endParaRPr lang="ru-RU" sz="1600" dirty="0">
              <a:latin typeface="Century Gothic" panose="020B0502020202020204" pitchFamily="34" charset="0"/>
            </a:endParaRPr>
          </a:p>
        </p:txBody>
      </p:sp>
      <p:sp>
        <p:nvSpPr>
          <p:cNvPr id="19" name="Пятиугольник 18"/>
          <p:cNvSpPr/>
          <p:nvPr/>
        </p:nvSpPr>
        <p:spPr>
          <a:xfrm>
            <a:off x="326699" y="2908399"/>
            <a:ext cx="2398536" cy="1528631"/>
          </a:xfrm>
          <a:prstGeom prst="homePlate">
            <a:avLst>
              <a:gd name="adj" fmla="val 12087"/>
            </a:avLst>
          </a:prstGeom>
          <a:solidFill>
            <a:schemeClr val="accent1">
              <a:lumMod val="40000"/>
              <a:lumOff val="6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rgbClr val="C00000"/>
                </a:solidFill>
                <a:latin typeface="Century Gothic" panose="020B0502020202020204" pitchFamily="34" charset="0"/>
              </a:rPr>
              <a:t>ЭКСПЕРТИЗА ПОЛУЧЕННЫХ ДАННЫХ</a:t>
            </a:r>
          </a:p>
        </p:txBody>
      </p:sp>
      <p:sp>
        <p:nvSpPr>
          <p:cNvPr id="20" name="Нашивка 19"/>
          <p:cNvSpPr/>
          <p:nvPr/>
        </p:nvSpPr>
        <p:spPr>
          <a:xfrm>
            <a:off x="2749903" y="2932822"/>
            <a:ext cx="5780269" cy="1510360"/>
          </a:xfrm>
          <a:prstGeom prst="chevron">
            <a:avLst>
              <a:gd name="adj" fmla="val 12093"/>
            </a:avLst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200" dirty="0">
                <a:latin typeface="Century Gothic" panose="020B0502020202020204" pitchFamily="34" charset="0"/>
              </a:rPr>
              <a:t>Проведение экспертизы полученных данных </a:t>
            </a:r>
            <a:r>
              <a:rPr lang="ru-RU" sz="1200" dirty="0" smtClean="0">
                <a:latin typeface="Century Gothic" panose="020B0502020202020204" pitchFamily="34" charset="0"/>
              </a:rPr>
              <a:t> </a:t>
            </a:r>
            <a:r>
              <a:rPr lang="ru-RU" sz="1200" dirty="0">
                <a:latin typeface="Century Gothic" panose="020B0502020202020204" pitchFamily="34" charset="0"/>
              </a:rPr>
              <a:t>на предмет соответствия внесенных расходов общепринятым стандартам и клиническому </a:t>
            </a:r>
            <a:r>
              <a:rPr lang="ru-RU" sz="1200" dirty="0" smtClean="0">
                <a:latin typeface="Century Gothic" panose="020B0502020202020204" pitchFamily="34" charset="0"/>
              </a:rPr>
              <a:t>протоколу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200" dirty="0" smtClean="0">
                <a:latin typeface="Century Gothic" panose="020B0502020202020204" pitchFamily="34" charset="0"/>
              </a:rPr>
              <a:t>Проведение </a:t>
            </a:r>
            <a:r>
              <a:rPr lang="ru-RU" sz="1200" dirty="0">
                <a:latin typeface="Century Gothic" panose="020B0502020202020204" pitchFamily="34" charset="0"/>
              </a:rPr>
              <a:t>экспертизы внесенных в порталы данных </a:t>
            </a:r>
            <a:r>
              <a:rPr lang="ru-RU" sz="1200" dirty="0" smtClean="0">
                <a:latin typeface="Century Gothic" panose="020B0502020202020204" pitchFamily="34" charset="0"/>
              </a:rPr>
              <a:t> на </a:t>
            </a:r>
            <a:r>
              <a:rPr lang="ru-RU" sz="1200" dirty="0">
                <a:latin typeface="Century Gothic" panose="020B0502020202020204" pitchFamily="34" charset="0"/>
              </a:rPr>
              <a:t>предмет </a:t>
            </a:r>
            <a:r>
              <a:rPr lang="ru-RU" sz="1200" dirty="0" smtClean="0">
                <a:latin typeface="Century Gothic" panose="020B0502020202020204" pitchFamily="34" charset="0"/>
              </a:rPr>
              <a:t>соответствия данным, </a:t>
            </a:r>
            <a:r>
              <a:rPr lang="ru-RU" sz="1200" dirty="0">
                <a:latin typeface="Century Gothic" panose="020B0502020202020204" pitchFamily="34" charset="0"/>
              </a:rPr>
              <a:t>указанным в медицинских картах</a:t>
            </a:r>
            <a:endParaRPr lang="ru-RU" sz="1200" dirty="0" smtClean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21" name="Нашивка 20"/>
          <p:cNvSpPr/>
          <p:nvPr/>
        </p:nvSpPr>
        <p:spPr>
          <a:xfrm>
            <a:off x="8570098" y="2932822"/>
            <a:ext cx="2141806" cy="1510360"/>
          </a:xfrm>
          <a:prstGeom prst="chevron">
            <a:avLst>
              <a:gd name="adj" fmla="val 12093"/>
            </a:avLst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latin typeface="Century Gothic" panose="020B0502020202020204" pitchFamily="34" charset="0"/>
              </a:rPr>
              <a:t>сентябрь</a:t>
            </a:r>
          </a:p>
        </p:txBody>
      </p:sp>
      <p:sp>
        <p:nvSpPr>
          <p:cNvPr id="22" name="Пятиугольник 21"/>
          <p:cNvSpPr/>
          <p:nvPr/>
        </p:nvSpPr>
        <p:spPr>
          <a:xfrm>
            <a:off x="316350" y="4653136"/>
            <a:ext cx="2398536" cy="1630287"/>
          </a:xfrm>
          <a:prstGeom prst="homePlate">
            <a:avLst>
              <a:gd name="adj" fmla="val 12087"/>
            </a:avLst>
          </a:prstGeom>
          <a:solidFill>
            <a:schemeClr val="accent1">
              <a:lumMod val="40000"/>
              <a:lumOff val="6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rgbClr val="C00000"/>
                </a:solidFill>
                <a:latin typeface="Century Gothic" panose="020B0502020202020204" pitchFamily="34" charset="0"/>
              </a:rPr>
              <a:t>АНАЛИЗ ПОЛУЧЕННЫХ ДАННЫХ И ПОДГОТОВКА ПРЕДЛОЖЕНИЙ</a:t>
            </a:r>
          </a:p>
        </p:txBody>
      </p:sp>
      <p:sp>
        <p:nvSpPr>
          <p:cNvPr id="23" name="Нашивка 22"/>
          <p:cNvSpPr/>
          <p:nvPr/>
        </p:nvSpPr>
        <p:spPr>
          <a:xfrm>
            <a:off x="2818488" y="4638303"/>
            <a:ext cx="5780269" cy="1610800"/>
          </a:xfrm>
          <a:prstGeom prst="chevron">
            <a:avLst>
              <a:gd name="adj" fmla="val 12093"/>
            </a:avLst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200" dirty="0" smtClean="0">
                <a:latin typeface="Century Gothic" panose="020B0502020202020204" pitchFamily="34" charset="0"/>
              </a:rPr>
              <a:t>Проведение </a:t>
            </a:r>
            <a:r>
              <a:rPr lang="ru-RU" sz="1200" dirty="0">
                <a:latin typeface="Century Gothic" panose="020B0502020202020204" pitchFamily="34" charset="0"/>
              </a:rPr>
              <a:t>анализа полученных данных и </a:t>
            </a:r>
            <a:r>
              <a:rPr lang="ru-RU" sz="1200" dirty="0" smtClean="0">
                <a:latin typeface="Century Gothic" panose="020B0502020202020204" pitchFamily="34" charset="0"/>
              </a:rPr>
              <a:t>подготовка предложений по справочникам КЗГ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200" dirty="0" smtClean="0">
                <a:latin typeface="Century Gothic" panose="020B0502020202020204" pitchFamily="34" charset="0"/>
              </a:rPr>
              <a:t>Проведение заседания рабочей группы с внесением предложения по справочникам КЗГ</a:t>
            </a:r>
            <a:endParaRPr lang="ru-RU" sz="1200" dirty="0" smtClean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24" name="Нашивка 23"/>
          <p:cNvSpPr/>
          <p:nvPr/>
        </p:nvSpPr>
        <p:spPr>
          <a:xfrm>
            <a:off x="8524343" y="4638303"/>
            <a:ext cx="2189898" cy="1610800"/>
          </a:xfrm>
          <a:prstGeom prst="chevron">
            <a:avLst>
              <a:gd name="adj" fmla="val 12093"/>
            </a:avLst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>
                <a:latin typeface="Century Gothic" panose="020B0502020202020204" pitchFamily="34" charset="0"/>
              </a:rPr>
              <a:t>о</a:t>
            </a:r>
            <a:r>
              <a:rPr lang="ru-RU" sz="1600" dirty="0" smtClean="0">
                <a:latin typeface="Century Gothic" panose="020B0502020202020204" pitchFamily="34" charset="0"/>
              </a:rPr>
              <a:t>ктябрь - ноябрь</a:t>
            </a:r>
            <a:endParaRPr lang="ru-RU" sz="1600" dirty="0" smtClean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2521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Прямоугольник 19"/>
          <p:cNvSpPr/>
          <p:nvPr/>
        </p:nvSpPr>
        <p:spPr>
          <a:xfrm>
            <a:off x="126884" y="11816"/>
            <a:ext cx="10386359" cy="540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80000"/>
              </a:lnSpc>
              <a:buClr>
                <a:srgbClr val="C00000"/>
              </a:buClr>
            </a:pPr>
            <a:endParaRPr lang="ru-RU" sz="2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80000"/>
              </a:lnSpc>
              <a:buClr>
                <a:srgbClr val="C00000"/>
              </a:buClr>
            </a:pPr>
            <a:endParaRPr lang="ru-RU" sz="2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80000"/>
              </a:lnSpc>
              <a:buClr>
                <a:srgbClr val="C00000"/>
              </a:buClr>
            </a:pP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Контакты ответственных лиц по проведению пилота</a:t>
            </a:r>
          </a:p>
          <a:p>
            <a:pPr algn="ctr">
              <a:lnSpc>
                <a:spcPct val="80000"/>
              </a:lnSpc>
              <a:buClr>
                <a:srgbClr val="C00000"/>
              </a:buClr>
            </a:pPr>
            <a:endParaRPr lang="ru-RU" sz="2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80000"/>
              </a:lnSpc>
              <a:buClr>
                <a:srgbClr val="C00000"/>
              </a:buClr>
            </a:pPr>
            <a:endParaRPr lang="en-GB" altLang="ru-RU" sz="2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318254" y="551816"/>
            <a:ext cx="10039469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 вопросам формирования клинико-затратных групп и внесения данных по фактическим затратам:</a:t>
            </a:r>
          </a:p>
          <a:p>
            <a:endParaRPr lang="ru-RU" sz="2000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8789918"/>
              </p:ext>
            </p:extLst>
          </p:nvPr>
        </p:nvGraphicFramePr>
        <p:xfrm>
          <a:off x="257139" y="1285860"/>
          <a:ext cx="10287072" cy="29523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0860"/>
                <a:gridCol w="4223945"/>
                <a:gridCol w="1932429"/>
                <a:gridCol w="2269838"/>
              </a:tblGrid>
              <a:tr h="574928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ФИО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1010" marR="81010"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должность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1010" marR="81010"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Номер</a:t>
                      </a:r>
                      <a:r>
                        <a:rPr lang="ru-RU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телефона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1010" marR="81010"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Электронный адрес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1010" marR="81010"/>
                </a:tc>
              </a:tr>
              <a:tr h="1024240"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Серикбаев Нурсултан Сабыржанович</a:t>
                      </a:r>
                      <a:endParaRPr lang="ru-RU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1010" marR="81010"/>
                </a:tc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главный специалист отдела анализа клинических данных Центра тарифообразования РГП на ПХВ «РЦРЗ» МЗ РК</a:t>
                      </a:r>
                    </a:p>
                  </a:txBody>
                  <a:tcPr marL="81010" marR="8101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7172 700-950 (</a:t>
                      </a:r>
                      <a:r>
                        <a:rPr lang="ru-RU" sz="1600" b="1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вн</a:t>
                      </a:r>
                      <a:r>
                        <a:rPr lang="ru-RU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1093) </a:t>
                      </a:r>
                    </a:p>
                    <a:p>
                      <a:r>
                        <a:rPr lang="ru-RU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8 778 636 03 87</a:t>
                      </a:r>
                      <a:endParaRPr lang="ru-RU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1010" marR="8101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u="none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serikbaev_n</a:t>
                      </a:r>
                      <a:r>
                        <a:rPr lang="ru-RU" sz="1600" b="1" u="none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@</a:t>
                      </a:r>
                      <a:r>
                        <a:rPr lang="ru-RU" sz="1600" b="1" u="none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rcrz.kz</a:t>
                      </a:r>
                      <a:endParaRPr lang="ru-RU" sz="1600" b="1" u="none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ru-RU" sz="1600" b="1" u="none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1010" marR="81010"/>
                </a:tc>
              </a:tr>
              <a:tr h="1258352"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Абенов Нурбол Нуралыевич </a:t>
                      </a:r>
                      <a:endParaRPr lang="ru-RU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1010" marR="8101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Руководитель отдела анализа клинических данных Центра тарифообразования РГП на ПХВ «РЦРЗ» МЗ РК</a:t>
                      </a:r>
                    </a:p>
                  </a:txBody>
                  <a:tcPr marL="81010" marR="8101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7172 700-950 (</a:t>
                      </a:r>
                      <a:r>
                        <a:rPr lang="ru-RU" sz="1600" b="1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вн</a:t>
                      </a:r>
                      <a:r>
                        <a:rPr lang="ru-RU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1092)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8 701 505 05 67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ru-RU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1010" marR="81010"/>
                </a:tc>
                <a:tc>
                  <a:txBody>
                    <a:bodyPr/>
                    <a:lstStyle/>
                    <a:p>
                      <a:r>
                        <a:rPr lang="en-US" sz="1600" b="1" u="none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abenov_n@rcrz.kz</a:t>
                      </a:r>
                      <a:endParaRPr lang="ru-RU" sz="1600" b="1" u="none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1010" marR="81010"/>
                </a:tc>
              </a:tr>
            </a:tbl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400015" y="4500570"/>
            <a:ext cx="964324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/>
              <a:t> </a:t>
            </a:r>
            <a:r>
              <a: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</a:t>
            </a:r>
            <a:r>
              <a:rPr lang="ru-RU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вопросам технического сопровождения порталов обращаться в территориальные филиалы РГП на ПХВ «РЦРЗ»</a:t>
            </a:r>
            <a:endParaRPr lang="ru-RU" sz="20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1315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3124</TotalTime>
  <Words>919</Words>
  <Application>Microsoft Office PowerPoint</Application>
  <PresentationFormat>Произвольный</PresentationFormat>
  <Paragraphs>209</Paragraphs>
  <Slides>9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4" baseType="lpstr">
      <vt:lpstr>Arial</vt:lpstr>
      <vt:lpstr>Calibri</vt:lpstr>
      <vt:lpstr>Century Gothic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Серикбаев Нурсултан Сабыржанович</dc:creator>
  <cp:lastModifiedBy>Хайтбаева Эльмира Бахтияровна</cp:lastModifiedBy>
  <cp:revision>115</cp:revision>
  <dcterms:created xsi:type="dcterms:W3CDTF">2017-03-14T06:52:09Z</dcterms:created>
  <dcterms:modified xsi:type="dcterms:W3CDTF">2018-07-26T10:33:03Z</dcterms:modified>
</cp:coreProperties>
</file>