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0" r:id="rId2"/>
    <p:sldId id="296" r:id="rId3"/>
    <p:sldId id="286" r:id="rId4"/>
    <p:sldId id="292" r:id="rId5"/>
    <p:sldId id="295" r:id="rId6"/>
    <p:sldId id="288" r:id="rId7"/>
    <p:sldId id="300" r:id="rId8"/>
    <p:sldId id="287" r:id="rId9"/>
    <p:sldId id="297" r:id="rId10"/>
  </p:sldIdLst>
  <p:sldSz cx="1080135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16" y="84"/>
      </p:cViewPr>
      <p:guideLst>
        <p:guide orient="horz" pos="216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7DC7D-524A-4959-9ADA-1569EACE1740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349EE-5ECA-420D-A110-BE9215151B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85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8663" y="685800"/>
            <a:ext cx="54006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расчете ВК КЗГ учитываются прямые</a:t>
            </a:r>
            <a:r>
              <a:rPr lang="ru-RU" baseline="0" dirty="0" smtClean="0"/>
              <a:t> расходы и накладные.</a:t>
            </a:r>
          </a:p>
          <a:p>
            <a:endParaRPr lang="ru-RU" baseline="0" dirty="0" smtClean="0"/>
          </a:p>
          <a:p>
            <a:r>
              <a:rPr lang="ru-RU" b="1" baseline="0" dirty="0" smtClean="0"/>
              <a:t>Прямые расходы </a:t>
            </a:r>
            <a:r>
              <a:rPr lang="ru-RU" baseline="0" dirty="0" smtClean="0"/>
              <a:t>представляют собой сумму расходов, направленных на диагностику и лечение больного непосредственно в отделении (</a:t>
            </a:r>
            <a:r>
              <a:rPr lang="ru-RU" baseline="0" dirty="0" err="1" smtClean="0"/>
              <a:t>консультации+лабораторные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исследования+лучевая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диагностика+ЛС+неинвазивные</a:t>
            </a:r>
            <a:r>
              <a:rPr lang="ru-RU" baseline="0" dirty="0" smtClean="0"/>
              <a:t> процедуры)</a:t>
            </a:r>
          </a:p>
          <a:p>
            <a:endParaRPr lang="ru-RU" b="1" baseline="0" dirty="0" smtClean="0"/>
          </a:p>
          <a:p>
            <a:r>
              <a:rPr lang="ru-RU" b="1" baseline="0" dirty="0" smtClean="0"/>
              <a:t>Накладные расходы</a:t>
            </a:r>
            <a:r>
              <a:rPr lang="ru-RU" baseline="0" dirty="0" smtClean="0"/>
              <a:t>, в отличие от общепринятой системы расчета на основе коэффициента накладных расходов к ФОТ или другим базам, определяются путем расчёта стоимости пребывания больного в отделении – койко-день, то есть расходы на обслуживание больного медицинской организации.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Койко-день калькулируется на основе методики </a:t>
            </a:r>
            <a:r>
              <a:rPr lang="ru-RU" b="0" baseline="0" dirty="0" smtClean="0"/>
              <a:t>ступенчатое отнесение затрат или </a:t>
            </a:r>
            <a:r>
              <a:rPr lang="en-US" b="0" dirty="0" smtClean="0"/>
              <a:t>step-down costing method  of cost allocation</a:t>
            </a:r>
            <a:r>
              <a:rPr lang="ru-RU" baseline="0" dirty="0" smtClean="0"/>
              <a:t>, разработанной совместно с международными консультантами</a:t>
            </a:r>
            <a:r>
              <a:rPr lang="en-US" baseline="0" dirty="0" smtClean="0"/>
              <a:t> Oxford Policy Management.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1C1F-F5AE-4CA7-A0FF-8145A8C7BCF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130426"/>
            <a:ext cx="918114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0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0979" y="274639"/>
            <a:ext cx="243030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7" y="274639"/>
            <a:ext cx="711088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56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2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4406901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2" y="2906713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30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40068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686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2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36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6936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7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1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3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35535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3028" y="273051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68" y="1435101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1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600201"/>
            <a:ext cx="97212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67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A928-4BFA-4B75-A0EE-FB2FC57B9B93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1" y="6356351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68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158E-76E0-4758-A3A6-5B1E0277C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86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784"/>
            <a:ext cx="10801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РГП на ПХВ «Республиканский центр  развития </a:t>
            </a:r>
            <a: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здравоохранения»</a:t>
            </a:r>
            <a:r>
              <a:rPr lang="en-US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alt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 </a:t>
            </a:r>
            <a: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alt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Казахстан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6" descr="LOGORCRZ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155" y="1362510"/>
            <a:ext cx="2088232" cy="181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3489908"/>
            <a:ext cx="10801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проведении пилотного проекта по сбору данных о фактических расходах на пролеченный случай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инфекционному профилю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6495802"/>
            <a:ext cx="10801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Астана, 2018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Logo black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022" y="1567735"/>
            <a:ext cx="2384455" cy="140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532" y="1492036"/>
            <a:ext cx="1714286" cy="16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01" y="857232"/>
            <a:ext cx="1047155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развития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Республики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«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</a:t>
            </a:r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2016 – 2019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цель: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политики по охране здоровья общества на основе интегрированного подхода к профилактике и управлению болезнями. Достижение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 по заболеваемости инфекционными заболеваниями будут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измеряться следующим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целевыми индикаторами:</a:t>
            </a:r>
          </a:p>
          <a:p>
            <a:pPr indent="354013"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indent="354013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основных направлений для реализации Программы является с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овершенствование системы здравоохранения на основе внедрения солидарности и повышения ее финансовой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 путем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овершенствование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информатизации учета расходов и внедрения электронных историй болезней будет внедрена система мониторинга затрат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медицинских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организациях. Это позволит значительно повысить прозрачность и эффективность тарифной политики на основе фактических затрат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806897"/>
              </p:ext>
            </p:extLst>
          </p:nvPr>
        </p:nvGraphicFramePr>
        <p:xfrm>
          <a:off x="293751" y="2636912"/>
          <a:ext cx="102554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66"/>
                <a:gridCol w="3395524"/>
                <a:gridCol w="872395"/>
                <a:gridCol w="838341"/>
                <a:gridCol w="762128"/>
                <a:gridCol w="1066980"/>
                <a:gridCol w="1143192"/>
                <a:gridCol w="867138"/>
                <a:gridCol w="928694"/>
              </a:tblGrid>
              <a:tr h="1607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№</a:t>
                      </a:r>
                      <a:endParaRPr lang="ru-RU" sz="12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Показатели результатов</a:t>
                      </a:r>
                      <a:endParaRPr lang="ru-RU" sz="12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Ед. изм.</a:t>
                      </a:r>
                      <a:endParaRPr lang="ru-RU" sz="12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(факт)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(оценка)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Удержание показателя заболеваемости инфекционными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паразитарными заболеваниями на уровне не более 315,9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100 000 нас.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4131" y="25473"/>
            <a:ext cx="9834615" cy="5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к проведению пилотного проекта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72113" y="3357562"/>
            <a:ext cx="2494744" cy="2643206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Пилотная версия портала ЭРСБ по сбору </a:t>
            </a:r>
            <a:r>
              <a:rPr lang="ru-RU" sz="1600" b="1" dirty="0" err="1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клинико</a:t>
            </a:r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– демографических данных и фактических затрат на ДС, КС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72311" y="1583997"/>
            <a:ext cx="3540596" cy="101860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Возмещение затрат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6756" y="3357467"/>
            <a:ext cx="2314665" cy="262229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Сбор данных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4131" y="25473"/>
            <a:ext cx="9834615" cy="5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 данных  пролеченных случаев в информационные системы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13" y="3021508"/>
            <a:ext cx="1303117" cy="1583216"/>
          </a:xfrm>
          <a:prstGeom prst="rect">
            <a:avLst/>
          </a:prstGeom>
        </p:spPr>
      </p:pic>
      <p:cxnSp>
        <p:nvCxnSpPr>
          <p:cNvPr id="27" name="Прямая со стрелкой 26"/>
          <p:cNvCxnSpPr>
            <a:stCxn id="21" idx="3"/>
          </p:cNvCxnSpPr>
          <p:nvPr/>
        </p:nvCxnSpPr>
        <p:spPr>
          <a:xfrm>
            <a:off x="1512730" y="3813116"/>
            <a:ext cx="781708" cy="39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861689" y="2067250"/>
            <a:ext cx="0" cy="37554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861689" y="2080898"/>
            <a:ext cx="42083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851613" y="5822664"/>
            <a:ext cx="42083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2294437" y="1588635"/>
            <a:ext cx="3749180" cy="1014764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Пролеченные случаи 2018 г.</a:t>
            </a:r>
            <a:endParaRPr lang="ru-RU" sz="16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294437" y="3357562"/>
            <a:ext cx="2891924" cy="2643206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Пролеченные случаи по инфекционным заболеваниям за 2017 </a:t>
            </a:r>
            <a:r>
              <a:rPr lang="ru-RU" sz="1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</a:t>
            </a:r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– </a:t>
            </a:r>
            <a:r>
              <a:rPr lang="ru-RU" sz="1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103 133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55413" y="1136661"/>
            <a:ext cx="8504024" cy="163722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092358" y="1131697"/>
            <a:ext cx="4755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Оплата по действующей системе финансирования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52344" y="2844565"/>
            <a:ext cx="8562330" cy="3431544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089288" y="2894690"/>
            <a:ext cx="3996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Пилотная апробация без финансирования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05" y="1607304"/>
            <a:ext cx="628299" cy="53189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978214" y="1869027"/>
            <a:ext cx="219403" cy="1397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99303" y="1494025"/>
            <a:ext cx="1441170" cy="1008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покой: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ЛС и ИМН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 услуги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87141" y="1607304"/>
            <a:ext cx="1455676" cy="678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ЛС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ИМН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 услуги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844768" y="1869027"/>
            <a:ext cx="219403" cy="1397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29155" y="2578475"/>
            <a:ext cx="1395173" cy="400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3648584" y="1318645"/>
            <a:ext cx="185738" cy="16502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3877221" y="1318645"/>
            <a:ext cx="185738" cy="16502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24609" y="917225"/>
            <a:ext cx="1395173" cy="343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Реанимация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4757280" y="1865456"/>
            <a:ext cx="219403" cy="1397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88171" y="1105473"/>
            <a:ext cx="2220417" cy="1780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пациента: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 и ИМН</a:t>
            </a:r>
          </a:p>
          <a:p>
            <a:pPr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на хирургическое лечение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Реанимационные расходы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21" y="1639648"/>
            <a:ext cx="955924" cy="809248"/>
          </a:xfrm>
          <a:prstGeom prst="rect">
            <a:avLst/>
          </a:prstGeom>
        </p:spPr>
      </p:pic>
      <p:sp>
        <p:nvSpPr>
          <p:cNvPr id="21" name="Стрелка вправо 20"/>
          <p:cNvSpPr/>
          <p:nvPr/>
        </p:nvSpPr>
        <p:spPr>
          <a:xfrm>
            <a:off x="6144130" y="1865456"/>
            <a:ext cx="219403" cy="1397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1974" y="2149339"/>
            <a:ext cx="109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9435" y="2380669"/>
            <a:ext cx="1598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назначения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46870" y="4005064"/>
            <a:ext cx="2294584" cy="271641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расходы больницы: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расходы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расходы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расходы и т.д.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00" y="5169155"/>
            <a:ext cx="660931" cy="559518"/>
          </a:xfrm>
          <a:prstGeom prst="rect">
            <a:avLst/>
          </a:prstGeom>
        </p:spPr>
      </p:pic>
      <p:sp>
        <p:nvSpPr>
          <p:cNvPr id="26" name="Стрелка вправо 25"/>
          <p:cNvSpPr/>
          <p:nvPr/>
        </p:nvSpPr>
        <p:spPr>
          <a:xfrm>
            <a:off x="951342" y="5356504"/>
            <a:ext cx="219403" cy="1397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200094" y="5728673"/>
            <a:ext cx="142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21482" y="4195751"/>
            <a:ext cx="2294584" cy="216059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 отделения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(методом ступенчатого отнесения затрат)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3889155" y="5356504"/>
            <a:ext cx="219403" cy="1397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6672533" y="5356504"/>
            <a:ext cx="219403" cy="1397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96094" y="4951009"/>
            <a:ext cx="1386434" cy="68316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койко-дня</a:t>
            </a:r>
          </a:p>
        </p:txBody>
      </p:sp>
      <p:sp>
        <p:nvSpPr>
          <p:cNvPr id="37" name="Стрелка вправо 36"/>
          <p:cNvSpPr/>
          <p:nvPr/>
        </p:nvSpPr>
        <p:spPr>
          <a:xfrm rot="16200000">
            <a:off x="3704541" y="2326694"/>
            <a:ext cx="185738" cy="16502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5400000">
            <a:off x="3933178" y="2326694"/>
            <a:ext cx="185738" cy="16502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708589" y="3257549"/>
            <a:ext cx="1890236" cy="860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затраты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 пациента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трелка углом вверх 41"/>
          <p:cNvSpPr/>
          <p:nvPr/>
        </p:nvSpPr>
        <p:spPr>
          <a:xfrm rot="10800000" flipH="1">
            <a:off x="8860077" y="2005155"/>
            <a:ext cx="907114" cy="1161531"/>
          </a:xfrm>
          <a:prstGeom prst="bentUpArrow">
            <a:avLst>
              <a:gd name="adj1" fmla="val 8627"/>
              <a:gd name="adj2" fmla="val 13837"/>
              <a:gd name="adj3" fmla="val 22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трелка углом вверх 42"/>
          <p:cNvSpPr/>
          <p:nvPr/>
        </p:nvSpPr>
        <p:spPr>
          <a:xfrm rot="10800000" flipH="1" flipV="1">
            <a:off x="8860077" y="4209356"/>
            <a:ext cx="907114" cy="1239557"/>
          </a:xfrm>
          <a:prstGeom prst="bentUpArrow">
            <a:avLst>
              <a:gd name="adj1" fmla="val 8627"/>
              <a:gd name="adj2" fmla="val 13837"/>
              <a:gd name="adj3" fmla="val 22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0" y="565473"/>
            <a:ext cx="10801350" cy="5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04359" y="93813"/>
            <a:ext cx="9865096" cy="5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фактических затрат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02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910368" y="1736514"/>
            <a:ext cx="2489676" cy="1285884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Прямые расходы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2194002" y="2251628"/>
            <a:ext cx="590703" cy="407707"/>
          </a:xfrm>
          <a:prstGeom prst="mathEqual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6990" y="1749281"/>
            <a:ext cx="2060328" cy="1691012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/>
              <a:t>Стоимость пролеченного случая</a:t>
            </a:r>
            <a:endParaRPr lang="ru-RU" dirty="0"/>
          </a:p>
        </p:txBody>
      </p:sp>
      <p:sp>
        <p:nvSpPr>
          <p:cNvPr id="9" name="Крест 8"/>
          <p:cNvSpPr/>
          <p:nvPr/>
        </p:nvSpPr>
        <p:spPr>
          <a:xfrm>
            <a:off x="5822606" y="2285992"/>
            <a:ext cx="421931" cy="357190"/>
          </a:xfrm>
          <a:prstGeom prst="pl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13693" y="1736514"/>
            <a:ext cx="2390629" cy="126819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Накладные расходы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36"/>
          <p:cNvGrpSpPr/>
          <p:nvPr/>
        </p:nvGrpSpPr>
        <p:grpSpPr>
          <a:xfrm>
            <a:off x="2515150" y="3417017"/>
            <a:ext cx="2743959" cy="2014666"/>
            <a:chOff x="2846339" y="3774048"/>
            <a:chExt cx="2322928" cy="2014666"/>
          </a:xfrm>
        </p:grpSpPr>
        <p:sp>
          <p:nvSpPr>
            <p:cNvPr id="18" name="TextBox 17"/>
            <p:cNvSpPr txBox="1"/>
            <p:nvPr/>
          </p:nvSpPr>
          <p:spPr>
            <a:xfrm>
              <a:off x="2846339" y="3774048"/>
              <a:ext cx="2301089" cy="3077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Консультации врачей</a:t>
              </a:r>
              <a:endParaRPr lang="ru-RU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68178" y="4221088"/>
              <a:ext cx="2301089" cy="2769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Лабораторные исследования</a:t>
              </a:r>
              <a:endParaRPr lang="ru-RU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68178" y="4616359"/>
              <a:ext cx="2301089" cy="3077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Лучевая диагностика</a:t>
              </a:r>
              <a:endParaRPr lang="ru-RU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68178" y="5044693"/>
              <a:ext cx="2301089" cy="3077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Лекарственные средства</a:t>
              </a:r>
              <a:endParaRPr lang="ru-RU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58874" y="5511715"/>
              <a:ext cx="2310393" cy="2769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1200" dirty="0" err="1" smtClean="0"/>
                <a:t>Неинвазивные</a:t>
              </a:r>
              <a:r>
                <a:rPr lang="ru-RU" sz="1200" dirty="0" smtClean="0"/>
                <a:t> процедуры</a:t>
              </a:r>
              <a:endParaRPr lang="ru-RU" sz="1400" dirty="0"/>
            </a:p>
          </p:txBody>
        </p:sp>
      </p:grpSp>
      <p:sp>
        <p:nvSpPr>
          <p:cNvPr id="24" name="Объект 23"/>
          <p:cNvSpPr txBox="1">
            <a:spLocks noGrp="1"/>
          </p:cNvSpPr>
          <p:nvPr>
            <p:ph idx="1"/>
          </p:nvPr>
        </p:nvSpPr>
        <p:spPr>
          <a:xfrm>
            <a:off x="6466958" y="3371135"/>
            <a:ext cx="3007766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1400" dirty="0" smtClean="0"/>
              <a:t>Пребывание больного в отделении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7742849" y="4012670"/>
            <a:ext cx="510357" cy="25677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900028" y="3114363"/>
            <a:ext cx="510357" cy="25677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3"/>
          <p:cNvSpPr txBox="1">
            <a:spLocks/>
          </p:cNvSpPr>
          <p:nvPr/>
        </p:nvSpPr>
        <p:spPr>
          <a:xfrm>
            <a:off x="5593461" y="4413216"/>
            <a:ext cx="141055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dirty="0" smtClean="0"/>
              <a:t>Стоимость пребывания</a:t>
            </a:r>
            <a:endParaRPr lang="ru-RU" sz="1400" dirty="0"/>
          </a:p>
        </p:txBody>
      </p:sp>
      <p:sp>
        <p:nvSpPr>
          <p:cNvPr id="28" name="Равно 27"/>
          <p:cNvSpPr/>
          <p:nvPr/>
        </p:nvSpPr>
        <p:spPr>
          <a:xfrm>
            <a:off x="7051350" y="4470973"/>
            <a:ext cx="590703" cy="407707"/>
          </a:xfrm>
          <a:prstGeom prst="mathEqual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Объект 23"/>
          <p:cNvSpPr txBox="1">
            <a:spLocks/>
          </p:cNvSpPr>
          <p:nvPr/>
        </p:nvSpPr>
        <p:spPr>
          <a:xfrm>
            <a:off x="7642054" y="4488549"/>
            <a:ext cx="97535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dirty="0" smtClean="0"/>
              <a:t>СДБП</a:t>
            </a:r>
            <a:endParaRPr lang="ru-RU" sz="1400" dirty="0"/>
          </a:p>
        </p:txBody>
      </p:sp>
      <p:sp>
        <p:nvSpPr>
          <p:cNvPr id="30" name="Объект 23"/>
          <p:cNvSpPr txBox="1">
            <a:spLocks/>
          </p:cNvSpPr>
          <p:nvPr/>
        </p:nvSpPr>
        <p:spPr>
          <a:xfrm>
            <a:off x="9282886" y="4162569"/>
            <a:ext cx="126534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dirty="0" smtClean="0"/>
              <a:t>Стоимость койко-дня в отделении</a:t>
            </a:r>
            <a:endParaRPr lang="ru-RU" sz="1400" dirty="0"/>
          </a:p>
        </p:txBody>
      </p:sp>
      <p:sp>
        <p:nvSpPr>
          <p:cNvPr id="38" name="Крест 37"/>
          <p:cNvSpPr/>
          <p:nvPr/>
        </p:nvSpPr>
        <p:spPr>
          <a:xfrm rot="2497369">
            <a:off x="8785178" y="4511780"/>
            <a:ext cx="360454" cy="325800"/>
          </a:xfrm>
          <a:prstGeom prst="pl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триховая стрелка вправо 38"/>
          <p:cNvSpPr/>
          <p:nvPr/>
        </p:nvSpPr>
        <p:spPr>
          <a:xfrm rot="16200000">
            <a:off x="9721169" y="5582690"/>
            <a:ext cx="567373" cy="411659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556813" y="6146541"/>
            <a:ext cx="6172601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Ступенчатое отнесение затрат</a:t>
            </a:r>
            <a:endParaRPr lang="ru-RU" sz="2400" dirty="0"/>
          </a:p>
        </p:txBody>
      </p:sp>
      <p:sp>
        <p:nvSpPr>
          <p:cNvPr id="43" name="Стрелка вниз 42"/>
          <p:cNvSpPr/>
          <p:nvPr/>
        </p:nvSpPr>
        <p:spPr>
          <a:xfrm>
            <a:off x="7742849" y="3083103"/>
            <a:ext cx="510357" cy="25677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531547" y="5554390"/>
            <a:ext cx="2729152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Операционные расходы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516369" y="1489204"/>
            <a:ext cx="5147554" cy="3929090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04131" y="25473"/>
            <a:ext cx="9834615" cy="5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пролеченного случая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099" y="28087"/>
            <a:ext cx="10369152" cy="52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медицинских карт за 2017 год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36293"/>
              </p:ext>
            </p:extLst>
          </p:nvPr>
        </p:nvGraphicFramePr>
        <p:xfrm>
          <a:off x="216096" y="764704"/>
          <a:ext cx="10369154" cy="5913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434"/>
                <a:gridCol w="7904920"/>
                <a:gridCol w="2033800"/>
              </a:tblGrid>
              <a:tr h="48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карт для ввода данных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коммунальное казенное предприятие "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Атбасарская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многопрофильная межрайонная больница" при управлении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предприятие на праве хозяйственного ведения "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областная больница №2"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предприятие на праве хозяйственного ведения "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Жылыойская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центральная районная больница"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предприятие на праве хозяйственного ведения "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Индерская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центральная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районнная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больница"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Восточно-Казахстанская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7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казенное предприятие "Инфекционная больница города Семей" управления здравоохранения Восточно-Казахстанской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казенное предприятие "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Шемонаихинская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центральная районная больница" управления здравоохранения Восточно-Казахстанской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предприятие на праве хозяйственного ведения "Городская больница города  Серебрянска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Зыряновского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района" управления здравоохранения Восточно-Казахстанского областного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акимата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предприятие на праве хозяйственного ведения "Центр матери и ребенка" управления здравоохранения Восточно-Казахстанского областного акимата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8" marR="5818" marT="5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099" y="28087"/>
            <a:ext cx="10369152" cy="52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медицинских карт за 2017 год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411540"/>
              </p:ext>
            </p:extLst>
          </p:nvPr>
        </p:nvGraphicFramePr>
        <p:xfrm>
          <a:off x="216099" y="575805"/>
          <a:ext cx="10369152" cy="6242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435"/>
                <a:gridCol w="7904917"/>
                <a:gridCol w="2033800"/>
              </a:tblGrid>
              <a:tr h="41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карт для ввода данных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1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учреждение «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областная детская инфекционная больница»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12103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Западно-Казахстанская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коммунальное казенное предприятие "Областная инфекционная больница"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Западно-Казахстанской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Коммунальное государственное казенное предприятие "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областная инфекционная больница"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государственное предприятие на праве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хозяственного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Аральская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центральная районная больница с амбулаторно-поликлинической услугой»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коммунальное казенное предприятие "Областная инфекционная больница" Управления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коммунальное  предприятие на ПХВ "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Жанаозенская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детская больница" Управления здравоохранения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Мангистауской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«Павлодарская областная больница имени Г. Султанова» управления здравоохранения Павлодарской области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1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коммунальное предприятие на праве хозяйственного ведения "Детская городская клиническая инфекционная больница" Управления здравоохранения города Алматы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23826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Астана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коммунальное казенное предприятие «Городская детская инфекционная больница»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города Астаны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14542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6" marR="5146" marT="5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903773" y="692401"/>
            <a:ext cx="225846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808" y="28086"/>
            <a:ext cx="10191443" cy="61224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пилотного проекта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393808" y="810998"/>
            <a:ext cx="2398536" cy="734415"/>
          </a:xfrm>
          <a:prstGeom prst="homePlate">
            <a:avLst>
              <a:gd name="adj" fmla="val 1208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2818488" y="826641"/>
            <a:ext cx="5780269" cy="725637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Century Gothic" panose="020B0502020202020204" pitchFamily="34" charset="0"/>
              </a:rPr>
              <a:t>Проведение </a:t>
            </a:r>
            <a:r>
              <a:rPr lang="ru-RU" sz="1200" dirty="0" smtClean="0">
                <a:latin typeface="Century Gothic" panose="020B0502020202020204" pitchFamily="34" charset="0"/>
              </a:rPr>
              <a:t>селекторного совещания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Century Gothic" panose="020B0502020202020204" pitchFamily="34" charset="0"/>
              </a:rPr>
              <a:t>Установка </a:t>
            </a:r>
            <a:r>
              <a:rPr lang="ru-RU" sz="1200" dirty="0">
                <a:latin typeface="Century Gothic" panose="020B0502020202020204" pitchFamily="34" charset="0"/>
              </a:rPr>
              <a:t>в Пилотных МО </a:t>
            </a:r>
            <a:r>
              <a:rPr lang="kk-KZ" sz="1200" dirty="0">
                <a:latin typeface="Century Gothic" panose="020B0502020202020204" pitchFamily="34" charset="0"/>
              </a:rPr>
              <a:t>пилотных версий</a:t>
            </a:r>
            <a:r>
              <a:rPr lang="ru-RU" sz="1200" dirty="0">
                <a:latin typeface="Century Gothic" panose="020B0502020202020204" pitchFamily="34" charset="0"/>
              </a:rPr>
              <a:t> портала ЭРСБ 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Century Gothic" panose="020B0502020202020204" pitchFamily="34" charset="0"/>
              </a:rPr>
              <a:t>Проведение обучения по вводу данных </a:t>
            </a: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8588284" y="826641"/>
            <a:ext cx="2058503" cy="725637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dirty="0" smtClean="0"/>
              <a:t>26.07.2018 </a:t>
            </a:r>
            <a:r>
              <a:rPr lang="kk-KZ" sz="1600" dirty="0"/>
              <a:t>г.-</a:t>
            </a:r>
            <a:r>
              <a:rPr lang="kk-KZ" sz="1600" dirty="0" smtClean="0"/>
              <a:t>06.08.2018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62862" y="1775692"/>
            <a:ext cx="2398536" cy="844305"/>
          </a:xfrm>
          <a:prstGeom prst="homePlate">
            <a:avLst>
              <a:gd name="adj" fmla="val 1208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ВВОД ДАННЫХ</a:t>
            </a:r>
          </a:p>
        </p:txBody>
      </p:sp>
      <p:sp>
        <p:nvSpPr>
          <p:cNvPr id="14" name="Нашивка 13"/>
          <p:cNvSpPr/>
          <p:nvPr/>
        </p:nvSpPr>
        <p:spPr>
          <a:xfrm>
            <a:off x="2797775" y="1764107"/>
            <a:ext cx="5780269" cy="834214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Century Gothic" panose="020B0502020202020204" pitchFamily="34" charset="0"/>
              </a:rPr>
              <a:t>Ввод прямых фактических затрат в </a:t>
            </a:r>
            <a:r>
              <a:rPr lang="kk-KZ" sz="1200" dirty="0">
                <a:latin typeface="Century Gothic" panose="020B0502020202020204" pitchFamily="34" charset="0"/>
              </a:rPr>
              <a:t>пилотную версию</a:t>
            </a:r>
            <a:r>
              <a:rPr lang="ru-RU" sz="1200" dirty="0">
                <a:latin typeface="Century Gothic" panose="020B0502020202020204" pitchFamily="34" charset="0"/>
              </a:rPr>
              <a:t> портала </a:t>
            </a:r>
            <a:r>
              <a:rPr lang="ru-RU" sz="1200" dirty="0" smtClean="0">
                <a:latin typeface="Century Gothic" panose="020B0502020202020204" pitchFamily="34" charset="0"/>
              </a:rPr>
              <a:t>ЭРСБ, ЭРОБ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Century Gothic" panose="020B0502020202020204" pitchFamily="34" charset="0"/>
              </a:rPr>
              <a:t>Еженедельный мониторинг </a:t>
            </a:r>
            <a:r>
              <a:rPr lang="ru-RU" sz="1200" dirty="0">
                <a:latin typeface="Century Gothic" panose="020B0502020202020204" pitchFamily="34" charset="0"/>
              </a:rPr>
              <a:t>ввода </a:t>
            </a:r>
            <a:r>
              <a:rPr lang="ru-RU" sz="1200" dirty="0" smtClean="0">
                <a:latin typeface="Century Gothic" panose="020B0502020202020204" pitchFamily="34" charset="0"/>
              </a:rPr>
              <a:t>данных в </a:t>
            </a:r>
            <a:r>
              <a:rPr lang="kk-KZ" sz="1200" dirty="0" smtClean="0">
                <a:latin typeface="Century Gothic" panose="020B0502020202020204" pitchFamily="34" charset="0"/>
              </a:rPr>
              <a:t>пилотные </a:t>
            </a:r>
            <a:r>
              <a:rPr lang="kk-KZ" sz="1200" dirty="0">
                <a:latin typeface="Century Gothic" panose="020B0502020202020204" pitchFamily="34" charset="0"/>
              </a:rPr>
              <a:t>версии</a:t>
            </a:r>
            <a:r>
              <a:rPr lang="ru-RU" sz="1200" dirty="0">
                <a:latin typeface="Century Gothic" panose="020B0502020202020204" pitchFamily="34" charset="0"/>
              </a:rPr>
              <a:t> портала </a:t>
            </a:r>
            <a:r>
              <a:rPr lang="ru-RU" sz="1200" dirty="0" smtClean="0">
                <a:latin typeface="Century Gothic" panose="020B0502020202020204" pitchFamily="34" charset="0"/>
              </a:rPr>
              <a:t>ЭРСБ</a:t>
            </a: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8588284" y="1764107"/>
            <a:ext cx="2068976" cy="834214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август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26699" y="2908399"/>
            <a:ext cx="2398536" cy="1528631"/>
          </a:xfrm>
          <a:prstGeom prst="homePlate">
            <a:avLst>
              <a:gd name="adj" fmla="val 1208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ЭКСПЕРТИЗА ПОЛУЧЕННЫХ ДАННЫХ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2749903" y="2932822"/>
            <a:ext cx="5780269" cy="1510360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Century Gothic" panose="020B0502020202020204" pitchFamily="34" charset="0"/>
              </a:rPr>
              <a:t>Проведение экспертизы полученных данных </a:t>
            </a:r>
            <a:r>
              <a:rPr lang="ru-RU" sz="1200" dirty="0" smtClean="0">
                <a:latin typeface="Century Gothic" panose="020B0502020202020204" pitchFamily="34" charset="0"/>
              </a:rPr>
              <a:t> </a:t>
            </a:r>
            <a:r>
              <a:rPr lang="ru-RU" sz="1200" dirty="0">
                <a:latin typeface="Century Gothic" panose="020B0502020202020204" pitchFamily="34" charset="0"/>
              </a:rPr>
              <a:t>на предмет соответствия внесенных расходов общепринятым стандартам и клиническому </a:t>
            </a:r>
            <a:r>
              <a:rPr lang="ru-RU" sz="1200" dirty="0" smtClean="0">
                <a:latin typeface="Century Gothic" panose="020B0502020202020204" pitchFamily="34" charset="0"/>
              </a:rPr>
              <a:t>протоколу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Century Gothic" panose="020B0502020202020204" pitchFamily="34" charset="0"/>
              </a:rPr>
              <a:t>Проведение </a:t>
            </a:r>
            <a:r>
              <a:rPr lang="ru-RU" sz="1200" dirty="0">
                <a:latin typeface="Century Gothic" panose="020B0502020202020204" pitchFamily="34" charset="0"/>
              </a:rPr>
              <a:t>экспертизы внесенных в порталы данных </a:t>
            </a:r>
            <a:r>
              <a:rPr lang="ru-RU" sz="1200" dirty="0" smtClean="0">
                <a:latin typeface="Century Gothic" panose="020B0502020202020204" pitchFamily="34" charset="0"/>
              </a:rPr>
              <a:t> на </a:t>
            </a:r>
            <a:r>
              <a:rPr lang="ru-RU" sz="1200" dirty="0">
                <a:latin typeface="Century Gothic" panose="020B0502020202020204" pitchFamily="34" charset="0"/>
              </a:rPr>
              <a:t>предмет </a:t>
            </a:r>
            <a:r>
              <a:rPr lang="ru-RU" sz="1200" dirty="0" smtClean="0">
                <a:latin typeface="Century Gothic" panose="020B0502020202020204" pitchFamily="34" charset="0"/>
              </a:rPr>
              <a:t>соответствия данным, </a:t>
            </a:r>
            <a:r>
              <a:rPr lang="ru-RU" sz="1200" dirty="0">
                <a:latin typeface="Century Gothic" panose="020B0502020202020204" pitchFamily="34" charset="0"/>
              </a:rPr>
              <a:t>указанным в медицинских картах</a:t>
            </a: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8570098" y="2932822"/>
            <a:ext cx="2141806" cy="1510360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сентябрь</a:t>
            </a:r>
          </a:p>
        </p:txBody>
      </p:sp>
      <p:sp>
        <p:nvSpPr>
          <p:cNvPr id="22" name="Пятиугольник 21"/>
          <p:cNvSpPr/>
          <p:nvPr/>
        </p:nvSpPr>
        <p:spPr>
          <a:xfrm>
            <a:off x="316350" y="4653136"/>
            <a:ext cx="2398536" cy="1630287"/>
          </a:xfrm>
          <a:prstGeom prst="homePlate">
            <a:avLst>
              <a:gd name="adj" fmla="val 1208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АНАЛИЗ ПОЛУЧЕННЫХ ДАННЫХ И ПОДГОТОВКА ПРЕДЛОЖЕНИЙ</a:t>
            </a:r>
          </a:p>
        </p:txBody>
      </p:sp>
      <p:sp>
        <p:nvSpPr>
          <p:cNvPr id="23" name="Нашивка 22"/>
          <p:cNvSpPr/>
          <p:nvPr/>
        </p:nvSpPr>
        <p:spPr>
          <a:xfrm>
            <a:off x="2818488" y="4638303"/>
            <a:ext cx="5780269" cy="1610800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Century Gothic" panose="020B0502020202020204" pitchFamily="34" charset="0"/>
              </a:rPr>
              <a:t>Проведение </a:t>
            </a:r>
            <a:r>
              <a:rPr lang="ru-RU" sz="1200" dirty="0">
                <a:latin typeface="Century Gothic" panose="020B0502020202020204" pitchFamily="34" charset="0"/>
              </a:rPr>
              <a:t>анализа полученных данных и </a:t>
            </a:r>
            <a:r>
              <a:rPr lang="ru-RU" sz="1200" dirty="0" smtClean="0">
                <a:latin typeface="Century Gothic" panose="020B0502020202020204" pitchFamily="34" charset="0"/>
              </a:rPr>
              <a:t>подготовка предложений по справочникам КЗГ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Century Gothic" panose="020B0502020202020204" pitchFamily="34" charset="0"/>
              </a:rPr>
              <a:t>Проведение заседания рабочей группы с внесением предложения по справочникам КЗГ</a:t>
            </a: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8524343" y="4638303"/>
            <a:ext cx="2189898" cy="1610800"/>
          </a:xfrm>
          <a:prstGeom prst="chevron">
            <a:avLst>
              <a:gd name="adj" fmla="val 120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о</a:t>
            </a:r>
            <a:r>
              <a:rPr lang="ru-RU" sz="1600" dirty="0" smtClean="0">
                <a:latin typeface="Century Gothic" panose="020B0502020202020204" pitchFamily="34" charset="0"/>
              </a:rPr>
              <a:t>ктябрь - ноябрь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26884" y="11816"/>
            <a:ext cx="10386359" cy="5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ответственных лиц по проведению пилота</a:t>
            </a: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en-GB" alt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8254" y="551816"/>
            <a:ext cx="100394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формирования клинико-затратных групп и внесения данных по фактическим затратам:</a:t>
            </a: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89918"/>
              </p:ext>
            </p:extLst>
          </p:nvPr>
        </p:nvGraphicFramePr>
        <p:xfrm>
          <a:off x="257139" y="1285860"/>
          <a:ext cx="10287072" cy="295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860"/>
                <a:gridCol w="4223945"/>
                <a:gridCol w="1932429"/>
                <a:gridCol w="2269838"/>
              </a:tblGrid>
              <a:tr h="5749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телефона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адрес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</a:tr>
              <a:tr h="10242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Серикбаев Нурсултан Сабыржанович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специалист отдела анализа клинических данных Центра тарифообразования РГП на ПХВ «РЦРЗ» МЗ РК</a:t>
                      </a: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7172 700-950 (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1093) 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8 778 636 03 87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serikbaev_n</a:t>
                      </a:r>
                      <a:r>
                        <a:rPr lang="ru-RU" sz="16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ru-RU" sz="1600" b="1" u="none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rcrz.kz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</a:tr>
              <a:tr h="12583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Абенов Нурбол Нуралыевич 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отдела анализа клинических данных Центра тарифообразования РГП на ПХВ «РЦРЗ» МЗ РК</a:t>
                      </a: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7172 700-950 (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1092)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8 701 505 05 67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  <a:tc>
                  <a:txBody>
                    <a:bodyPr/>
                    <a:lstStyle/>
                    <a:p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abenov_n@rcrz.kz</a:t>
                      </a:r>
                      <a:endParaRPr lang="ru-RU" sz="16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010" marR="8101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0015" y="4500570"/>
            <a:ext cx="96432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технического сопровождения порталов обращаться в территориальные филиалы РГП на ПХВ «РЦРЗ»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919</Words>
  <Application>Microsoft Office PowerPoint</Application>
  <PresentationFormat>Произвольный</PresentationFormat>
  <Paragraphs>209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Серикбаев Нурсултан Сабыржанович</dc:creator>
  <cp:lastModifiedBy>Хайтбаева Эльмира Бахтияровна</cp:lastModifiedBy>
  <cp:revision>115</cp:revision>
  <dcterms:created xsi:type="dcterms:W3CDTF">2017-03-14T06:52:09Z</dcterms:created>
  <dcterms:modified xsi:type="dcterms:W3CDTF">2018-07-26T10:33:03Z</dcterms:modified>
</cp:coreProperties>
</file>